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81" r:id="rId6"/>
    <p:sldId id="275" r:id="rId7"/>
    <p:sldId id="276" r:id="rId8"/>
    <p:sldId id="277" r:id="rId9"/>
    <p:sldId id="269" r:id="rId10"/>
    <p:sldId id="278" r:id="rId11"/>
    <p:sldId id="280" r:id="rId12"/>
    <p:sldId id="288" r:id="rId13"/>
    <p:sldId id="289" r:id="rId14"/>
    <p:sldId id="290" r:id="rId15"/>
    <p:sldId id="291" r:id="rId16"/>
    <p:sldId id="272" r:id="rId17"/>
    <p:sldId id="273" r:id="rId18"/>
    <p:sldId id="284" r:id="rId19"/>
    <p:sldId id="282" r:id="rId20"/>
    <p:sldId id="285" r:id="rId21"/>
    <p:sldId id="286" r:id="rId22"/>
    <p:sldId id="287" r:id="rId23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>
      <p:cViewPr varScale="1">
        <p:scale>
          <a:sx n="88" d="100"/>
          <a:sy n="88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5857A-5F00-41F6-B025-3ABDA55D4D62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598DB8-CDAF-4DD4-B99C-156DC0901F20}">
      <dgm:prSet phldrT="[Текст]"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Загальні відомості про учня</a:t>
          </a:r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C5356DD-7FF3-4B24-BE92-5F1F4AEA4631}" type="parTrans" cxnId="{EA919822-ECB0-476A-9F9F-179B73D1EC1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0DD72F1-E564-4590-BF30-1C7E82D510DE}" type="sibTrans" cxnId="{EA919822-ECB0-476A-9F9F-179B73D1EC1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0E3C046-FC2F-406B-8F29-2A6B47C40423}">
      <dgm:prSet phldrT="[Текст]"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Загальна особиста інформація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66A383E-D767-4EFD-B7D2-E8B87E65DFC9}" type="parTrans" cxnId="{BF842804-A9A3-47E3-AA2E-1BBB46740D0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C08B6A4-B77B-4110-BE0D-9B36AD2EEB63}" type="sibTrans" cxnId="{BF842804-A9A3-47E3-AA2E-1BBB46740D0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A7D95F4-0AC3-4C0F-8ED9-ABED92EB9D79}">
      <dgm:prSet phldrT="[Текст]" custT="1"/>
      <dgm:spPr/>
      <dgm:t>
        <a:bodyPr/>
        <a:lstStyle/>
        <a:p>
          <a:r>
            <a:rPr lang="ru-RU" sz="20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Інформація про особливі освітні потреби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2C55F07-C93C-4CE9-8858-B5015ED6430C}" type="parTrans" cxnId="{596C3268-428F-48D2-AD58-91E30048E65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4620519-79AC-4248-A921-BD920AD4231A}" type="sibTrans" cxnId="{596C3268-428F-48D2-AD58-91E30048E65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46D8235-D567-4258-A0B4-9C39DDBD47D4}">
      <dgm:prSet phldrT="[Текст]"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Навний рівень знань, умінь та навичок</a:t>
          </a:r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E608230-AF6B-4DD3-9EF5-62895CA1774E}" type="parTrans" cxnId="{8278B400-8FB5-481B-A43A-C6EBAC50BE0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BD10E99-44D0-4622-BB86-D21696B10B00}" type="sibTrans" cxnId="{8278B400-8FB5-481B-A43A-C6EBAC50BE0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4A5FD71-649D-4C59-9C9C-CA06882B9C6E}">
      <dgm:prSet phldrT="[Текст]"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Психолого-педагогічна характеристика</a:t>
          </a:r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42A45BA-F89A-4300-BDBB-D57C3B3CB6A0}" type="parTrans" cxnId="{13C43EE5-D20B-4D39-B9B0-2FF8EC6EB6E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5D6B70E-979B-4D3F-A32C-9A13C59A7335}" type="sibTrans" cxnId="{13C43EE5-D20B-4D39-B9B0-2FF8EC6EB6E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D9D59B2-6938-47E0-BAF4-910879D86DAA}">
      <dgm:prSet phldrT="[Текст]"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Додаткові освітні та соціальні послуги</a:t>
          </a:r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DF67F9B-0C29-4BB8-BD05-695A5A805F76}" type="parTrans" cxnId="{B8A12C4A-5A5F-44F0-A2BA-34933F8FCDA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9CEAA58-7595-46F2-8676-A2960C14D1E3}" type="sibTrans" cxnId="{B8A12C4A-5A5F-44F0-A2BA-34933F8FCDA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108DE76-C741-48ED-9A9E-0048E930616F}">
      <dgm:prSet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Актуальний рівень розвитку</a:t>
          </a:r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A104F4E-0E08-44AE-92E5-18970058432C}" type="sibTrans" cxnId="{4733D1B9-DE94-4199-809E-6056A60E011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DC596EF-22D3-473E-A1EA-497BF462FB75}" type="parTrans" cxnId="{4733D1B9-DE94-4199-809E-6056A60E011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F6EE011-4441-4A99-B638-63EF6B7FD2A9}">
      <dgm:prSet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Додаткова підтримка асистента вчителя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3B870E9-4267-42AC-AF6F-196E39B0966B}" type="parTrans" cxnId="{A3615E30-B65A-4FD1-9FB1-BBF3A12A71B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6CDF5DB-1971-4A67-8A88-7B59784C391F}" type="sibTrans" cxnId="{A3615E30-B65A-4FD1-9FB1-BBF3A12A71B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B96523B-C111-4648-AA3D-F1B08CBBD636}">
      <dgm:prSet phldrT="[Текст]"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Потенційні можливості та потреби</a:t>
          </a:r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EFBA4E6-78D2-4BC5-8E5F-A4846030CB0D}" type="parTrans" cxnId="{E7285112-8A8B-490E-94EF-03EE68BE9D8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C4AAAF1-B690-475C-B1CC-3537CBD98573}" type="sibTrans" cxnId="{E7285112-8A8B-490E-94EF-03EE68BE9D8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4BBCF77-33A6-4819-BF94-AFDE5B3F355E}">
      <dgm:prSet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Корекційно-розвиткові послуги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7E808DE-25A7-4C32-862F-27C65D2CBCDF}" type="parTrans" cxnId="{6457D21E-5BB8-42B8-B996-EB17F17C033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FB75020-480A-49AF-A250-4AC7D83CF51D}" type="sibTrans" cxnId="{6457D21E-5BB8-42B8-B996-EB17F17C033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9D6F68A-F2DF-4FED-A7B8-130DB9136E21}">
      <dgm:prSet phldrT="[Текст]" custT="1"/>
      <dgm:spPr/>
      <dgm:t>
        <a:bodyPr/>
        <a:lstStyle/>
        <a:p>
          <a:r>
            <a:rPr lang="uk-UA" sz="20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Оособливості розвитку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F043604-928F-4156-8345-DE36B2BF8C2E}" type="parTrans" cxnId="{0B84D445-4AEC-4793-9D2A-ED91A2DF73E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</a:endParaRPr>
        </a:p>
      </dgm:t>
    </dgm:pt>
    <dgm:pt modelId="{C2D26339-396D-4F54-8CFA-5E2CD00D58E2}" type="sibTrans" cxnId="{0B84D445-4AEC-4793-9D2A-ED91A2DF73E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+mn-lt"/>
          </a:endParaRPr>
        </a:p>
      </dgm:t>
    </dgm:pt>
    <dgm:pt modelId="{3D5E5FEC-D10C-49D4-A145-8C88D08FA35B}">
      <dgm:prSet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Супровід соціальним працівником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57D8A7C-0D6F-4885-9E47-35CE663DB20B}" type="parTrans" cxnId="{A909E184-E96E-4202-9E46-F0AC0DA4B721}">
      <dgm:prSet/>
      <dgm:spPr/>
      <dgm:t>
        <a:bodyPr/>
        <a:lstStyle/>
        <a:p>
          <a:endParaRPr lang="ru-RU"/>
        </a:p>
      </dgm:t>
    </dgm:pt>
    <dgm:pt modelId="{7DC6FAA1-21CC-40C0-BF11-1AACFE4EAF34}" type="sibTrans" cxnId="{A909E184-E96E-4202-9E46-F0AC0DA4B721}">
      <dgm:prSet/>
      <dgm:spPr/>
      <dgm:t>
        <a:bodyPr/>
        <a:lstStyle/>
        <a:p>
          <a:endParaRPr lang="ru-RU"/>
        </a:p>
      </dgm:t>
    </dgm:pt>
    <dgm:pt modelId="{C518438E-27C3-4B56-A937-1D9F1FE3592F}" type="pres">
      <dgm:prSet presAssocID="{2F25857A-5F00-41F6-B025-3ABDA55D4D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109CBE-DA04-46CE-A885-269E4382547F}" type="pres">
      <dgm:prSet presAssocID="{C8598DB8-CDAF-4DD4-B99C-156DC0901F20}" presName="linNode" presStyleCnt="0"/>
      <dgm:spPr/>
      <dgm:t>
        <a:bodyPr/>
        <a:lstStyle/>
        <a:p>
          <a:endParaRPr lang="ru-RU"/>
        </a:p>
      </dgm:t>
    </dgm:pt>
    <dgm:pt modelId="{C9D78148-99CF-491B-AD83-6ECD24228421}" type="pres">
      <dgm:prSet presAssocID="{C8598DB8-CDAF-4DD4-B99C-156DC0901F2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10A06-46CA-4F3E-B8DA-BBFB1D1AE774}" type="pres">
      <dgm:prSet presAssocID="{C8598DB8-CDAF-4DD4-B99C-156DC0901F2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F76CD-CA23-4FD3-B41A-8A8F5E7CEBE6}" type="pres">
      <dgm:prSet presAssocID="{B0DD72F1-E564-4590-BF30-1C7E82D510DE}" presName="sp" presStyleCnt="0"/>
      <dgm:spPr/>
      <dgm:t>
        <a:bodyPr/>
        <a:lstStyle/>
        <a:p>
          <a:endParaRPr lang="ru-RU"/>
        </a:p>
      </dgm:t>
    </dgm:pt>
    <dgm:pt modelId="{C5ECCF9B-C1DC-48B8-9941-55B897457DC1}" type="pres">
      <dgm:prSet presAssocID="{2108DE76-C741-48ED-9A9E-0048E930616F}" presName="linNode" presStyleCnt="0"/>
      <dgm:spPr/>
      <dgm:t>
        <a:bodyPr/>
        <a:lstStyle/>
        <a:p>
          <a:endParaRPr lang="ru-RU"/>
        </a:p>
      </dgm:t>
    </dgm:pt>
    <dgm:pt modelId="{DE93345B-76EC-43D6-AF8F-61D557D8692A}" type="pres">
      <dgm:prSet presAssocID="{2108DE76-C741-48ED-9A9E-0048E930616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00439-D42B-4FEC-AF24-B038D8560B57}" type="pres">
      <dgm:prSet presAssocID="{2108DE76-C741-48ED-9A9E-0048E930616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34974-2FA5-4E8F-B301-34CAC1EA6BCD}" type="pres">
      <dgm:prSet presAssocID="{FA104F4E-0E08-44AE-92E5-18970058432C}" presName="sp" presStyleCnt="0"/>
      <dgm:spPr/>
      <dgm:t>
        <a:bodyPr/>
        <a:lstStyle/>
        <a:p>
          <a:endParaRPr lang="ru-RU"/>
        </a:p>
      </dgm:t>
    </dgm:pt>
    <dgm:pt modelId="{1BC770A9-43CB-4CAD-951C-6A206EC0C029}" type="pres">
      <dgm:prSet presAssocID="{5D9D59B2-6938-47E0-BAF4-910879D86DAA}" presName="linNode" presStyleCnt="0"/>
      <dgm:spPr/>
      <dgm:t>
        <a:bodyPr/>
        <a:lstStyle/>
        <a:p>
          <a:endParaRPr lang="ru-RU"/>
        </a:p>
      </dgm:t>
    </dgm:pt>
    <dgm:pt modelId="{A02BDC28-11EA-4A98-86A0-373164ABD0DD}" type="pres">
      <dgm:prSet presAssocID="{5D9D59B2-6938-47E0-BAF4-910879D86DA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4EA15-B18D-4A10-9E05-93D82460C8E5}" type="pres">
      <dgm:prSet presAssocID="{5D9D59B2-6938-47E0-BAF4-910879D86DA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43EE5-D20B-4D39-B9B0-2FF8EC6EB6E4}" srcId="{2108DE76-C741-48ED-9A9E-0048E930616F}" destId="{04A5FD71-649D-4C59-9C9C-CA06882B9C6E}" srcOrd="1" destOrd="0" parTransId="{C42A45BA-F89A-4300-BDBB-D57C3B3CB6A0}" sibTransId="{15D6B70E-979B-4D3F-A32C-9A13C59A7335}"/>
    <dgm:cxn modelId="{B8A12C4A-5A5F-44F0-A2BA-34933F8FCDAF}" srcId="{2F25857A-5F00-41F6-B025-3ABDA55D4D62}" destId="{5D9D59B2-6938-47E0-BAF4-910879D86DAA}" srcOrd="2" destOrd="0" parTransId="{DDF67F9B-0C29-4BB8-BD05-695A5A805F76}" sibTransId="{09CEAA58-7595-46F2-8676-A2960C14D1E3}"/>
    <dgm:cxn modelId="{7C6700B1-6EDA-4C6C-A1FD-420621C9010E}" type="presOf" srcId="{19D6F68A-F2DF-4FED-A7B8-130DB9136E21}" destId="{EF310A06-46CA-4F3E-B8DA-BBFB1D1AE774}" srcOrd="0" destOrd="1" presId="urn:microsoft.com/office/officeart/2005/8/layout/vList5"/>
    <dgm:cxn modelId="{A3615E30-B65A-4FD1-9FB1-BBF3A12A71BB}" srcId="{5D9D59B2-6938-47E0-BAF4-910879D86DAA}" destId="{5F6EE011-4441-4A99-B638-63EF6B7FD2A9}" srcOrd="0" destOrd="0" parTransId="{33B870E9-4267-42AC-AF6F-196E39B0966B}" sibTransId="{56CDF5DB-1971-4A67-8A88-7B59784C391F}"/>
    <dgm:cxn modelId="{B06C39F6-A51F-4D4C-9731-A1D71F1B0E77}" type="presOf" srcId="{5D9D59B2-6938-47E0-BAF4-910879D86DAA}" destId="{A02BDC28-11EA-4A98-86A0-373164ABD0DD}" srcOrd="0" destOrd="0" presId="urn:microsoft.com/office/officeart/2005/8/layout/vList5"/>
    <dgm:cxn modelId="{9C765A2F-AF58-4C3F-B2A2-3C84629C5C89}" type="presOf" srcId="{2F25857A-5F00-41F6-B025-3ABDA55D4D62}" destId="{C518438E-27C3-4B56-A937-1D9F1FE3592F}" srcOrd="0" destOrd="0" presId="urn:microsoft.com/office/officeart/2005/8/layout/vList5"/>
    <dgm:cxn modelId="{3D2B3694-22BD-4F30-B093-91B222E16762}" type="presOf" srcId="{5F6EE011-4441-4A99-B638-63EF6B7FD2A9}" destId="{D944EA15-B18D-4A10-9E05-93D82460C8E5}" srcOrd="0" destOrd="0" presId="urn:microsoft.com/office/officeart/2005/8/layout/vList5"/>
    <dgm:cxn modelId="{F74F77DF-61FD-4215-A14D-35839E4F3DB6}" type="presOf" srcId="{246D8235-D567-4258-A0B4-9C39DDBD47D4}" destId="{0AC00439-D42B-4FEC-AF24-B038D8560B57}" srcOrd="0" destOrd="0" presId="urn:microsoft.com/office/officeart/2005/8/layout/vList5"/>
    <dgm:cxn modelId="{4733D1B9-DE94-4199-809E-6056A60E0115}" srcId="{2F25857A-5F00-41F6-B025-3ABDA55D4D62}" destId="{2108DE76-C741-48ED-9A9E-0048E930616F}" srcOrd="1" destOrd="0" parTransId="{CDC596EF-22D3-473E-A1EA-497BF462FB75}" sibTransId="{FA104F4E-0E08-44AE-92E5-18970058432C}"/>
    <dgm:cxn modelId="{596C3268-428F-48D2-AD58-91E30048E65A}" srcId="{C8598DB8-CDAF-4DD4-B99C-156DC0901F20}" destId="{DA7D95F4-0AC3-4C0F-8ED9-ABED92EB9D79}" srcOrd="2" destOrd="0" parTransId="{92C55F07-C93C-4CE9-8858-B5015ED6430C}" sibTransId="{74620519-79AC-4248-A921-BD920AD4231A}"/>
    <dgm:cxn modelId="{E7285112-8A8B-490E-94EF-03EE68BE9D8B}" srcId="{2108DE76-C741-48ED-9A9E-0048E930616F}" destId="{CB96523B-C111-4648-AA3D-F1B08CBBD636}" srcOrd="2" destOrd="0" parTransId="{7EFBA4E6-78D2-4BC5-8E5F-A4846030CB0D}" sibTransId="{DC4AAAF1-B690-475C-B1CC-3537CBD98573}"/>
    <dgm:cxn modelId="{6457D21E-5BB8-42B8-B996-EB17F17C0331}" srcId="{5D9D59B2-6938-47E0-BAF4-910879D86DAA}" destId="{94BBCF77-33A6-4819-BF94-AFDE5B3F355E}" srcOrd="2" destOrd="0" parTransId="{E7E808DE-25A7-4C32-862F-27C65D2CBCDF}" sibTransId="{7FB75020-480A-49AF-A250-4AC7D83CF51D}"/>
    <dgm:cxn modelId="{4AADF3A6-002D-4B2B-A448-A1044360F6C4}" type="presOf" srcId="{DA7D95F4-0AC3-4C0F-8ED9-ABED92EB9D79}" destId="{EF310A06-46CA-4F3E-B8DA-BBFB1D1AE774}" srcOrd="0" destOrd="2" presId="urn:microsoft.com/office/officeart/2005/8/layout/vList5"/>
    <dgm:cxn modelId="{896BBE89-A197-492A-9993-09423A98FD1C}" type="presOf" srcId="{94BBCF77-33A6-4819-BF94-AFDE5B3F355E}" destId="{D944EA15-B18D-4A10-9E05-93D82460C8E5}" srcOrd="0" destOrd="2" presId="urn:microsoft.com/office/officeart/2005/8/layout/vList5"/>
    <dgm:cxn modelId="{A909E184-E96E-4202-9E46-F0AC0DA4B721}" srcId="{5D9D59B2-6938-47E0-BAF4-910879D86DAA}" destId="{3D5E5FEC-D10C-49D4-A145-8C88D08FA35B}" srcOrd="1" destOrd="0" parTransId="{357D8A7C-0D6F-4885-9E47-35CE663DB20B}" sibTransId="{7DC6FAA1-21CC-40C0-BF11-1AACFE4EAF34}"/>
    <dgm:cxn modelId="{889C313A-2521-4672-AAEF-1A84EF7F1F7D}" type="presOf" srcId="{3D5E5FEC-D10C-49D4-A145-8C88D08FA35B}" destId="{D944EA15-B18D-4A10-9E05-93D82460C8E5}" srcOrd="0" destOrd="1" presId="urn:microsoft.com/office/officeart/2005/8/layout/vList5"/>
    <dgm:cxn modelId="{79888A1D-9121-43A4-A12A-6A65D414F50F}" type="presOf" srcId="{CB96523B-C111-4648-AA3D-F1B08CBBD636}" destId="{0AC00439-D42B-4FEC-AF24-B038D8560B57}" srcOrd="0" destOrd="2" presId="urn:microsoft.com/office/officeart/2005/8/layout/vList5"/>
    <dgm:cxn modelId="{74B8EB9A-F030-4074-A404-F553F9322BCC}" type="presOf" srcId="{04A5FD71-649D-4C59-9C9C-CA06882B9C6E}" destId="{0AC00439-D42B-4FEC-AF24-B038D8560B57}" srcOrd="0" destOrd="1" presId="urn:microsoft.com/office/officeart/2005/8/layout/vList5"/>
    <dgm:cxn modelId="{8278B400-8FB5-481B-A43A-C6EBAC50BE05}" srcId="{2108DE76-C741-48ED-9A9E-0048E930616F}" destId="{246D8235-D567-4258-A0B4-9C39DDBD47D4}" srcOrd="0" destOrd="0" parTransId="{1E608230-AF6B-4DD3-9EF5-62895CA1774E}" sibTransId="{7BD10E99-44D0-4622-BB86-D21696B10B00}"/>
    <dgm:cxn modelId="{0B84D445-4AEC-4793-9D2A-ED91A2DF73E5}" srcId="{C8598DB8-CDAF-4DD4-B99C-156DC0901F20}" destId="{19D6F68A-F2DF-4FED-A7B8-130DB9136E21}" srcOrd="1" destOrd="0" parTransId="{9F043604-928F-4156-8345-DE36B2BF8C2E}" sibTransId="{C2D26339-396D-4F54-8CFA-5E2CD00D58E2}"/>
    <dgm:cxn modelId="{EA919822-ECB0-476A-9F9F-179B73D1EC1B}" srcId="{2F25857A-5F00-41F6-B025-3ABDA55D4D62}" destId="{C8598DB8-CDAF-4DD4-B99C-156DC0901F20}" srcOrd="0" destOrd="0" parTransId="{EC5356DD-7FF3-4B24-BE92-5F1F4AEA4631}" sibTransId="{B0DD72F1-E564-4590-BF30-1C7E82D510DE}"/>
    <dgm:cxn modelId="{546841E6-F98D-4890-8FB1-E191E549DC80}" type="presOf" srcId="{C8598DB8-CDAF-4DD4-B99C-156DC0901F20}" destId="{C9D78148-99CF-491B-AD83-6ECD24228421}" srcOrd="0" destOrd="0" presId="urn:microsoft.com/office/officeart/2005/8/layout/vList5"/>
    <dgm:cxn modelId="{10A26973-275B-488F-99CA-5F23D8108F65}" type="presOf" srcId="{2108DE76-C741-48ED-9A9E-0048E930616F}" destId="{DE93345B-76EC-43D6-AF8F-61D557D8692A}" srcOrd="0" destOrd="0" presId="urn:microsoft.com/office/officeart/2005/8/layout/vList5"/>
    <dgm:cxn modelId="{BF842804-A9A3-47E3-AA2E-1BBB46740D03}" srcId="{C8598DB8-CDAF-4DD4-B99C-156DC0901F20}" destId="{80E3C046-FC2F-406B-8F29-2A6B47C40423}" srcOrd="0" destOrd="0" parTransId="{A66A383E-D767-4EFD-B7D2-E8B87E65DFC9}" sibTransId="{9C08B6A4-B77B-4110-BE0D-9B36AD2EEB63}"/>
    <dgm:cxn modelId="{740FF013-2EAD-45DF-83B3-8A23442FBB5E}" type="presOf" srcId="{80E3C046-FC2F-406B-8F29-2A6B47C40423}" destId="{EF310A06-46CA-4F3E-B8DA-BBFB1D1AE774}" srcOrd="0" destOrd="0" presId="urn:microsoft.com/office/officeart/2005/8/layout/vList5"/>
    <dgm:cxn modelId="{92DEADBF-9C20-499D-87A5-F86361C165A2}" type="presParOf" srcId="{C518438E-27C3-4B56-A937-1D9F1FE3592F}" destId="{76109CBE-DA04-46CE-A885-269E4382547F}" srcOrd="0" destOrd="0" presId="urn:microsoft.com/office/officeart/2005/8/layout/vList5"/>
    <dgm:cxn modelId="{822536C2-3F06-4E14-B6BB-6BA89D2FE0B5}" type="presParOf" srcId="{76109CBE-DA04-46CE-A885-269E4382547F}" destId="{C9D78148-99CF-491B-AD83-6ECD24228421}" srcOrd="0" destOrd="0" presId="urn:microsoft.com/office/officeart/2005/8/layout/vList5"/>
    <dgm:cxn modelId="{C2193CF7-CA5C-4BCA-B9F8-9D26E23056D2}" type="presParOf" srcId="{76109CBE-DA04-46CE-A885-269E4382547F}" destId="{EF310A06-46CA-4F3E-B8DA-BBFB1D1AE774}" srcOrd="1" destOrd="0" presId="urn:microsoft.com/office/officeart/2005/8/layout/vList5"/>
    <dgm:cxn modelId="{C8A06892-9180-4C22-90DE-33B739393ACA}" type="presParOf" srcId="{C518438E-27C3-4B56-A937-1D9F1FE3592F}" destId="{397F76CD-CA23-4FD3-B41A-8A8F5E7CEBE6}" srcOrd="1" destOrd="0" presId="urn:microsoft.com/office/officeart/2005/8/layout/vList5"/>
    <dgm:cxn modelId="{AA46DEA0-26AA-46AE-A7A5-6351329C6C23}" type="presParOf" srcId="{C518438E-27C3-4B56-A937-1D9F1FE3592F}" destId="{C5ECCF9B-C1DC-48B8-9941-55B897457DC1}" srcOrd="2" destOrd="0" presId="urn:microsoft.com/office/officeart/2005/8/layout/vList5"/>
    <dgm:cxn modelId="{B1A2C0B5-9120-447F-8F51-202390589887}" type="presParOf" srcId="{C5ECCF9B-C1DC-48B8-9941-55B897457DC1}" destId="{DE93345B-76EC-43D6-AF8F-61D557D8692A}" srcOrd="0" destOrd="0" presId="urn:microsoft.com/office/officeart/2005/8/layout/vList5"/>
    <dgm:cxn modelId="{69E8554E-5F29-40C3-9073-F3055AA381F5}" type="presParOf" srcId="{C5ECCF9B-C1DC-48B8-9941-55B897457DC1}" destId="{0AC00439-D42B-4FEC-AF24-B038D8560B57}" srcOrd="1" destOrd="0" presId="urn:microsoft.com/office/officeart/2005/8/layout/vList5"/>
    <dgm:cxn modelId="{63F81662-D3A7-4234-A653-639B80CEC99C}" type="presParOf" srcId="{C518438E-27C3-4B56-A937-1D9F1FE3592F}" destId="{1EA34974-2FA5-4E8F-B301-34CAC1EA6BCD}" srcOrd="3" destOrd="0" presId="urn:microsoft.com/office/officeart/2005/8/layout/vList5"/>
    <dgm:cxn modelId="{3B490A3A-FFD9-4474-90A3-3DEBE1D478AB}" type="presParOf" srcId="{C518438E-27C3-4B56-A937-1D9F1FE3592F}" destId="{1BC770A9-43CB-4CAD-951C-6A206EC0C029}" srcOrd="4" destOrd="0" presId="urn:microsoft.com/office/officeart/2005/8/layout/vList5"/>
    <dgm:cxn modelId="{8A4F5764-A76E-4CD8-80ED-33639907F9CD}" type="presParOf" srcId="{1BC770A9-43CB-4CAD-951C-6A206EC0C029}" destId="{A02BDC28-11EA-4A98-86A0-373164ABD0DD}" srcOrd="0" destOrd="0" presId="urn:microsoft.com/office/officeart/2005/8/layout/vList5"/>
    <dgm:cxn modelId="{32184A1F-C77E-4C11-8545-42317F725075}" type="presParOf" srcId="{1BC770A9-43CB-4CAD-951C-6A206EC0C029}" destId="{D944EA15-B18D-4A10-9E05-93D82460C8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5857A-5F00-41F6-B025-3ABDA55D4D62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7DDD867-9030-4BA6-81E9-171FBD77C885}">
      <dgm:prSet phldrT="[Текст]"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Моніторинг стану розвитку учня</a:t>
          </a:r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7F6C05B-2DB5-489A-B1C0-F2D186E63A48}" type="parTrans" cxnId="{29E18B43-0299-484C-890D-1962570FB0D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221627B-B28B-4499-B003-08AA91DD3CA0}" type="sibTrans" cxnId="{29E18B43-0299-484C-890D-1962570FB0D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72F0A9D-15D4-4B65-B1CF-5E629F2DB703}">
      <dgm:prSet phldrT="[Текст]"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Системи та способи оцінювання знань, умінь і навичок</a:t>
          </a:r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3F9F631-AB64-407E-A51B-5B2C7984DDB1}" type="parTrans" cxnId="{4D8BEB7A-D4E9-42CA-AB3A-AC9F00933FB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E825CFE-5E2C-44D6-AA72-8A73196DB5BA}" type="sibTrans" cxnId="{4D8BEB7A-D4E9-42CA-AB3A-AC9F00933FB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65BD979-2568-45F2-B9EF-C975E5AB368A}">
      <dgm:prSet phldrT="[Текст]"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Мон</a:t>
          </a:r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і</a:t>
          </a:r>
          <a:r>
            <a:rPr lang="ru-RU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торінг</a:t>
          </a:r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8D37BA2-7719-4A12-B66E-65BDFDAC37A6}" type="parTrans" cxnId="{DC3BA8EB-E7F3-46AA-A649-DBE07DDD69F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1EB7F10-71EC-48DB-A141-F406009F9FDF}" type="sibTrans" cxnId="{DC3BA8EB-E7F3-46AA-A649-DBE07DDD69F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BCB3540-091F-4F4F-B701-1E4F22DC6BE9}">
      <dgm:prSet phldrT="[Текст]"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Індивідуальна навчальна програма та навчальний план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99C99B4-BEA6-4731-A176-E533B216BF0E}" type="parTrans" cxnId="{02824077-E0F9-47E1-B6D4-CE0A9C8717A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D9500EB-C9AE-4522-849E-CF5A0E9C33F7}" type="sibTrans" cxnId="{02824077-E0F9-47E1-B6D4-CE0A9C8717A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08501C2-A6E5-4C76-BCD8-DA5B5D2DE1FC}">
      <dgm:prSet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Перелік предметів та кількість годин для їх вивчення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361F551-C5F3-4D5E-8DF2-54933F858399}" type="parTrans" cxnId="{B235CAC4-D6E0-4E70-98DE-4BFAAA296D8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E0AB4E4-7ECC-4C41-A37A-61DBB18B350E}" type="sibTrans" cxnId="{B235CAC4-D6E0-4E70-98DE-4BFAAA296D8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A9DB021-03BC-4B10-B479-7E102D2ABAE0}">
      <dgm:prSet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Цілі з навчання та розвитку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44D00C0-0D06-43DC-9C72-E2E1597D74B2}" type="parTrans" cxnId="{13787B2E-4CBB-47DB-BA74-AF69E8C56AA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E4133F6-B3CB-4B55-BABA-302D83570147}" type="sibTrans" cxnId="{13787B2E-4CBB-47DB-BA74-AF69E8C56AA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D16B4F0-DCC8-46EC-B7DF-5EB511EADF8F}">
      <dgm:prSet phldrT="[Текст]"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Адаптації / Модифікації</a:t>
          </a:r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470EFAC-EC73-40FA-BF09-3306B800FE2E}" type="parTrans" cxnId="{A86766BC-6B92-4865-8ABD-E36D8313CFE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E2E6430-A32C-44BC-AD67-DF590BE6E2E3}" type="sibTrans" cxnId="{A86766BC-6B92-4865-8ABD-E36D8313CFE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F0B3181-8817-4E80-98F5-C00702486608}">
      <dgm:prSet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Потреба у адаптованих або модифікованих програмах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50DC431-0CA0-4A7E-BEAA-7D910FE59D59}" type="parTrans" cxnId="{D1A05204-E9B2-4DE3-A7C4-C62097C778C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D6D5D25-83AD-45DB-852B-D8296B629938}" type="sibTrans" cxnId="{D1A05204-E9B2-4DE3-A7C4-C62097C778C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978ADA1-986D-4911-AF23-40D9A3AC6AF7}">
      <dgm:prSet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Адаптація / модифікація оточуючого середовища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A45C7B5-FC00-40CA-8928-91128E5C381E}" type="parTrans" cxnId="{B2C1C934-03E7-4D18-9BFB-923F06535BD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6919A95-213B-468A-8159-84B4712B6863}" type="sibTrans" cxnId="{B2C1C934-03E7-4D18-9BFB-923F06535BD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FD8098E-D5B1-4B5F-9212-F33EA1F71260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План консультування та зустрічей </a:t>
          </a:r>
          <a:r>
            <a:rPr lang="ru-RU" sz="18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команди</a:t>
          </a:r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супроводу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89E1C5F-F225-441E-B5B3-6065FD5D36C0}" type="parTrans" cxnId="{7D6E8172-9469-4BC3-8AA4-FD00D841F5B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3950CF4-7971-44E3-9040-6C1574F076B9}" type="sibTrans" cxnId="{7D6E8172-9469-4BC3-8AA4-FD00D841F5B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E27462A-59D9-4742-B73F-E63933C25FBF}">
      <dgm:prSet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Графік зустрічей </a:t>
          </a:r>
          <a:r>
            <a:rPr lang="uk-UA" sz="1800" noProof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команди</a:t>
          </a:r>
          <a:r>
            <a:rPr lang="ru-RU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для перегляду та </a:t>
          </a:r>
          <a:r>
            <a:rPr lang="uk-UA" sz="1800" noProof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корегування</a:t>
          </a:r>
          <a:r>
            <a:rPr lang="ru-RU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uk-UA" sz="1800" noProof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програми</a:t>
          </a:r>
          <a:endParaRPr lang="uk-UA" sz="1800" noProof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0E01B70-372B-4EBB-ACD6-10A1DC5CC2A6}" type="parTrans" cxnId="{8D1247DB-5982-490E-B519-276F2D8C673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E693985-6714-462C-A565-08E9F18EC47A}" type="sibTrans" cxnId="{8D1247DB-5982-490E-B519-276F2D8C673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8441B4D-C159-470B-A927-0C9A41271BE2}">
      <dgm:prSet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План консультування батьків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08E51C2-C2AE-4832-BEB7-15B6DCE98E67}" type="parTrans" cxnId="{2BA828B3-3AB1-4C46-8EC7-5FEA13CE3C2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DC23FDB-15A8-490B-8B76-C33321466C65}" type="sibTrans" cxnId="{2BA828B3-3AB1-4C46-8EC7-5FEA13CE3C2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989246E-0139-42A3-A475-23BBC70EAB42}">
      <dgm:prSet phldrT="[Текст]"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Динаміка навчальних досягнень</a:t>
          </a:r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80C5A0B-BC29-463E-8B16-AB967A8F7C07}" type="parTrans" cxnId="{4C88D31D-8995-4446-95C6-5DADD5C7466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4F668E7-E292-4D96-B092-9B0B7439A446}" type="sibTrans" cxnId="{4C88D31D-8995-4446-95C6-5DADD5C7466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518438E-27C3-4B56-A937-1D9F1FE3592F}" type="pres">
      <dgm:prSet presAssocID="{2F25857A-5F00-41F6-B025-3ABDA55D4D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9D47A-6093-44F7-90BB-0D678FF634C3}" type="pres">
      <dgm:prSet presAssocID="{3BCB3540-091F-4F4F-B701-1E4F22DC6BE9}" presName="linNode" presStyleCnt="0"/>
      <dgm:spPr/>
      <dgm:t>
        <a:bodyPr/>
        <a:lstStyle/>
        <a:p>
          <a:endParaRPr lang="ru-RU"/>
        </a:p>
      </dgm:t>
    </dgm:pt>
    <dgm:pt modelId="{AD64C71D-08ED-4A64-9C94-1E95DFC5F795}" type="pres">
      <dgm:prSet presAssocID="{3BCB3540-091F-4F4F-B701-1E4F22DC6BE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4BE9A-9DDF-4530-8BEB-48E06577A67C}" type="pres">
      <dgm:prSet presAssocID="{3BCB3540-091F-4F4F-B701-1E4F22DC6BE9}" presName="descendantText" presStyleLbl="alignAccFollowNode1" presStyleIdx="0" presStyleCnt="4" custScaleY="122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D1FDA-552A-4923-BCD8-4C1F15400A7D}" type="pres">
      <dgm:prSet presAssocID="{6D9500EB-C9AE-4522-849E-CF5A0E9C33F7}" presName="sp" presStyleCnt="0"/>
      <dgm:spPr/>
      <dgm:t>
        <a:bodyPr/>
        <a:lstStyle/>
        <a:p>
          <a:endParaRPr lang="ru-RU"/>
        </a:p>
      </dgm:t>
    </dgm:pt>
    <dgm:pt modelId="{5BEACCCB-5015-4883-80CC-5C5E062F8BAD}" type="pres">
      <dgm:prSet presAssocID="{4D16B4F0-DCC8-46EC-B7DF-5EB511EADF8F}" presName="linNode" presStyleCnt="0"/>
      <dgm:spPr/>
      <dgm:t>
        <a:bodyPr/>
        <a:lstStyle/>
        <a:p>
          <a:endParaRPr lang="ru-RU"/>
        </a:p>
      </dgm:t>
    </dgm:pt>
    <dgm:pt modelId="{AB7A3945-BF96-4DDB-A5E4-34F0A5AB4C65}" type="pres">
      <dgm:prSet presAssocID="{4D16B4F0-DCC8-46EC-B7DF-5EB511EADF8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50EE9-2D69-4AC4-BCB2-CBFC5DEA5393}" type="pres">
      <dgm:prSet presAssocID="{4D16B4F0-DCC8-46EC-B7DF-5EB511EADF8F}" presName="descendantText" presStyleLbl="alignAccFollowNode1" presStyleIdx="1" presStyleCnt="4" custScaleY="113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18E7F-85CF-4FDC-883C-12AFED688E4E}" type="pres">
      <dgm:prSet presAssocID="{6E2E6430-A32C-44BC-AD67-DF590BE6E2E3}" presName="sp" presStyleCnt="0"/>
      <dgm:spPr/>
      <dgm:t>
        <a:bodyPr/>
        <a:lstStyle/>
        <a:p>
          <a:endParaRPr lang="ru-RU"/>
        </a:p>
      </dgm:t>
    </dgm:pt>
    <dgm:pt modelId="{95E23C61-F0C1-4057-8C7F-4A5E8B8F0D22}" type="pres">
      <dgm:prSet presAssocID="{EFD8098E-D5B1-4B5F-9212-F33EA1F71260}" presName="linNode" presStyleCnt="0"/>
      <dgm:spPr/>
      <dgm:t>
        <a:bodyPr/>
        <a:lstStyle/>
        <a:p>
          <a:endParaRPr lang="ru-RU"/>
        </a:p>
      </dgm:t>
    </dgm:pt>
    <dgm:pt modelId="{921A4233-4BF2-4587-94C1-8EC67D8F1B7C}" type="pres">
      <dgm:prSet presAssocID="{EFD8098E-D5B1-4B5F-9212-F33EA1F7126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AE683-AE0B-4305-9FAC-9CFD844EA261}" type="pres">
      <dgm:prSet presAssocID="{EFD8098E-D5B1-4B5F-9212-F33EA1F7126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C700B-FB94-42A0-BE45-E03123C904A1}" type="pres">
      <dgm:prSet presAssocID="{03950CF4-7971-44E3-9040-6C1574F076B9}" presName="sp" presStyleCnt="0"/>
      <dgm:spPr/>
      <dgm:t>
        <a:bodyPr/>
        <a:lstStyle/>
        <a:p>
          <a:endParaRPr lang="ru-RU"/>
        </a:p>
      </dgm:t>
    </dgm:pt>
    <dgm:pt modelId="{40B2CC2E-118B-463B-926A-D22632E306B9}" type="pres">
      <dgm:prSet presAssocID="{F65BD979-2568-45F2-B9EF-C975E5AB368A}" presName="linNode" presStyleCnt="0"/>
      <dgm:spPr/>
      <dgm:t>
        <a:bodyPr/>
        <a:lstStyle/>
        <a:p>
          <a:endParaRPr lang="ru-RU"/>
        </a:p>
      </dgm:t>
    </dgm:pt>
    <dgm:pt modelId="{B0C8DCA3-2581-44E7-81A3-FD59FD8DC1EC}" type="pres">
      <dgm:prSet presAssocID="{F65BD979-2568-45F2-B9EF-C975E5AB368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1B8E3-F1B9-4ACE-93E2-F158FF697625}" type="pres">
      <dgm:prSet presAssocID="{F65BD979-2568-45F2-B9EF-C975E5AB368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6766BC-6B92-4865-8ABD-E36D8313CFE9}" srcId="{2F25857A-5F00-41F6-B025-3ABDA55D4D62}" destId="{4D16B4F0-DCC8-46EC-B7DF-5EB511EADF8F}" srcOrd="1" destOrd="0" parTransId="{4470EFAC-EC73-40FA-BF09-3306B800FE2E}" sibTransId="{6E2E6430-A32C-44BC-AD67-DF590BE6E2E3}"/>
    <dgm:cxn modelId="{8D1247DB-5982-490E-B519-276F2D8C6730}" srcId="{EFD8098E-D5B1-4B5F-9212-F33EA1F71260}" destId="{BE27462A-59D9-4742-B73F-E63933C25FBF}" srcOrd="0" destOrd="0" parTransId="{40E01B70-372B-4EBB-ACD6-10A1DC5CC2A6}" sibTransId="{1E693985-6714-462C-A565-08E9F18EC47A}"/>
    <dgm:cxn modelId="{B2C1C934-03E7-4D18-9BFB-923F06535BD4}" srcId="{4D16B4F0-DCC8-46EC-B7DF-5EB511EADF8F}" destId="{7978ADA1-986D-4911-AF23-40D9A3AC6AF7}" srcOrd="1" destOrd="0" parTransId="{2A45C7B5-FC00-40CA-8928-91128E5C381E}" sibTransId="{E6919A95-213B-468A-8159-84B4712B6863}"/>
    <dgm:cxn modelId="{4C88D31D-8995-4446-95C6-5DADD5C74664}" srcId="{F65BD979-2568-45F2-B9EF-C975E5AB368A}" destId="{4989246E-0139-42A3-A475-23BBC70EAB42}" srcOrd="1" destOrd="0" parTransId="{680C5A0B-BC29-463E-8B16-AB967A8F7C07}" sibTransId="{74F668E7-E292-4D96-B092-9B0B7439A446}"/>
    <dgm:cxn modelId="{F93FDF8B-518C-497E-9576-189C8B09FD63}" type="presOf" srcId="{872F0A9D-15D4-4B65-B1CF-5E629F2DB703}" destId="{1931B8E3-F1B9-4ACE-93E2-F158FF697625}" srcOrd="0" destOrd="2" presId="urn:microsoft.com/office/officeart/2005/8/layout/vList5"/>
    <dgm:cxn modelId="{29E18B43-0299-484C-890D-1962570FB0DF}" srcId="{F65BD979-2568-45F2-B9EF-C975E5AB368A}" destId="{B7DDD867-9030-4BA6-81E9-171FBD77C885}" srcOrd="0" destOrd="0" parTransId="{F7F6C05B-2DB5-489A-B1C0-F2D186E63A48}" sibTransId="{8221627B-B28B-4499-B003-08AA91DD3CA0}"/>
    <dgm:cxn modelId="{D1A05204-E9B2-4DE3-A7C4-C62097C778C8}" srcId="{4D16B4F0-DCC8-46EC-B7DF-5EB511EADF8F}" destId="{9F0B3181-8817-4E80-98F5-C00702486608}" srcOrd="0" destOrd="0" parTransId="{250DC431-0CA0-4A7E-BEAA-7D910FE59D59}" sibTransId="{5D6D5D25-83AD-45DB-852B-D8296B629938}"/>
    <dgm:cxn modelId="{4BE18423-D839-4219-98A4-0B60798A4778}" type="presOf" srcId="{9F0B3181-8817-4E80-98F5-C00702486608}" destId="{96650EE9-2D69-4AC4-BCB2-CBFC5DEA5393}" srcOrd="0" destOrd="0" presId="urn:microsoft.com/office/officeart/2005/8/layout/vList5"/>
    <dgm:cxn modelId="{DC3BA8EB-E7F3-46AA-A649-DBE07DDD69FA}" srcId="{2F25857A-5F00-41F6-B025-3ABDA55D4D62}" destId="{F65BD979-2568-45F2-B9EF-C975E5AB368A}" srcOrd="3" destOrd="0" parTransId="{48D37BA2-7719-4A12-B66E-65BDFDAC37A6}" sibTransId="{71EB7F10-71EC-48DB-A141-F406009F9FDF}"/>
    <dgm:cxn modelId="{33EBF183-8719-4B8E-8EC2-AD2917AFE788}" type="presOf" srcId="{BE27462A-59D9-4742-B73F-E63933C25FBF}" destId="{454AE683-AE0B-4305-9FAC-9CFD844EA261}" srcOrd="0" destOrd="0" presId="urn:microsoft.com/office/officeart/2005/8/layout/vList5"/>
    <dgm:cxn modelId="{BAD0DABB-259D-4EFC-A1FF-69FEBACAAF99}" type="presOf" srcId="{4D16B4F0-DCC8-46EC-B7DF-5EB511EADF8F}" destId="{AB7A3945-BF96-4DDB-A5E4-34F0A5AB4C65}" srcOrd="0" destOrd="0" presId="urn:microsoft.com/office/officeart/2005/8/layout/vList5"/>
    <dgm:cxn modelId="{62B898FB-DB72-43B4-9402-69D86D089F0B}" type="presOf" srcId="{3BCB3540-091F-4F4F-B701-1E4F22DC6BE9}" destId="{AD64C71D-08ED-4A64-9C94-1E95DFC5F795}" srcOrd="0" destOrd="0" presId="urn:microsoft.com/office/officeart/2005/8/layout/vList5"/>
    <dgm:cxn modelId="{7D6E8172-9469-4BC3-8AA4-FD00D841F5B6}" srcId="{2F25857A-5F00-41F6-B025-3ABDA55D4D62}" destId="{EFD8098E-D5B1-4B5F-9212-F33EA1F71260}" srcOrd="2" destOrd="0" parTransId="{F89E1C5F-F225-441E-B5B3-6065FD5D36C0}" sibTransId="{03950CF4-7971-44E3-9040-6C1574F076B9}"/>
    <dgm:cxn modelId="{0CE76653-12E5-4005-8E94-BA9B23A77A72}" type="presOf" srcId="{F65BD979-2568-45F2-B9EF-C975E5AB368A}" destId="{B0C8DCA3-2581-44E7-81A3-FD59FD8DC1EC}" srcOrd="0" destOrd="0" presId="urn:microsoft.com/office/officeart/2005/8/layout/vList5"/>
    <dgm:cxn modelId="{02824077-E0F9-47E1-B6D4-CE0A9C8717A1}" srcId="{2F25857A-5F00-41F6-B025-3ABDA55D4D62}" destId="{3BCB3540-091F-4F4F-B701-1E4F22DC6BE9}" srcOrd="0" destOrd="0" parTransId="{799C99B4-BEA6-4731-A176-E533B216BF0E}" sibTransId="{6D9500EB-C9AE-4522-849E-CF5A0E9C33F7}"/>
    <dgm:cxn modelId="{517CCE64-1FF2-4EAA-BAC2-9EB260A19187}" type="presOf" srcId="{2F25857A-5F00-41F6-B025-3ABDA55D4D62}" destId="{C518438E-27C3-4B56-A937-1D9F1FE3592F}" srcOrd="0" destOrd="0" presId="urn:microsoft.com/office/officeart/2005/8/layout/vList5"/>
    <dgm:cxn modelId="{7A47BA17-90D3-4095-ABBA-B5D9ACD141DD}" type="presOf" srcId="{F08501C2-A6E5-4C76-BCD8-DA5B5D2DE1FC}" destId="{D2B4BE9A-9DDF-4530-8BEB-48E06577A67C}" srcOrd="0" destOrd="0" presId="urn:microsoft.com/office/officeart/2005/8/layout/vList5"/>
    <dgm:cxn modelId="{E161EB1D-B746-441B-B2A5-341A721184EF}" type="presOf" srcId="{B7DDD867-9030-4BA6-81E9-171FBD77C885}" destId="{1931B8E3-F1B9-4ACE-93E2-F158FF697625}" srcOrd="0" destOrd="0" presId="urn:microsoft.com/office/officeart/2005/8/layout/vList5"/>
    <dgm:cxn modelId="{84D020BD-4B28-4691-97EB-33A8F9808ED3}" type="presOf" srcId="{F8441B4D-C159-470B-A927-0C9A41271BE2}" destId="{454AE683-AE0B-4305-9FAC-9CFD844EA261}" srcOrd="0" destOrd="1" presId="urn:microsoft.com/office/officeart/2005/8/layout/vList5"/>
    <dgm:cxn modelId="{9572927B-6CF6-4292-B9B0-0DD69FBB48C2}" type="presOf" srcId="{5A9DB021-03BC-4B10-B479-7E102D2ABAE0}" destId="{D2B4BE9A-9DDF-4530-8BEB-48E06577A67C}" srcOrd="0" destOrd="1" presId="urn:microsoft.com/office/officeart/2005/8/layout/vList5"/>
    <dgm:cxn modelId="{86097C7D-614D-4040-8056-8BA4AC702C66}" type="presOf" srcId="{4989246E-0139-42A3-A475-23BBC70EAB42}" destId="{1931B8E3-F1B9-4ACE-93E2-F158FF697625}" srcOrd="0" destOrd="1" presId="urn:microsoft.com/office/officeart/2005/8/layout/vList5"/>
    <dgm:cxn modelId="{F8B87C9F-70AD-43C6-9A79-804E4E9F8C15}" type="presOf" srcId="{7978ADA1-986D-4911-AF23-40D9A3AC6AF7}" destId="{96650EE9-2D69-4AC4-BCB2-CBFC5DEA5393}" srcOrd="0" destOrd="1" presId="urn:microsoft.com/office/officeart/2005/8/layout/vList5"/>
    <dgm:cxn modelId="{13787B2E-4CBB-47DB-BA74-AF69E8C56AA6}" srcId="{3BCB3540-091F-4F4F-B701-1E4F22DC6BE9}" destId="{5A9DB021-03BC-4B10-B479-7E102D2ABAE0}" srcOrd="1" destOrd="0" parTransId="{B44D00C0-0D06-43DC-9C72-E2E1597D74B2}" sibTransId="{8E4133F6-B3CB-4B55-BABA-302D83570147}"/>
    <dgm:cxn modelId="{B235CAC4-D6E0-4E70-98DE-4BFAAA296D89}" srcId="{3BCB3540-091F-4F4F-B701-1E4F22DC6BE9}" destId="{F08501C2-A6E5-4C76-BCD8-DA5B5D2DE1FC}" srcOrd="0" destOrd="0" parTransId="{A361F551-C5F3-4D5E-8DF2-54933F858399}" sibTransId="{4E0AB4E4-7ECC-4C41-A37A-61DBB18B350E}"/>
    <dgm:cxn modelId="{4D8BEB7A-D4E9-42CA-AB3A-AC9F00933FB5}" srcId="{F65BD979-2568-45F2-B9EF-C975E5AB368A}" destId="{872F0A9D-15D4-4B65-B1CF-5E629F2DB703}" srcOrd="2" destOrd="0" parTransId="{F3F9F631-AB64-407E-A51B-5B2C7984DDB1}" sibTransId="{0E825CFE-5E2C-44D6-AA72-8A73196DB5BA}"/>
    <dgm:cxn modelId="{0A6B34C1-028E-43B5-B918-1489C9611DC9}" type="presOf" srcId="{EFD8098E-D5B1-4B5F-9212-F33EA1F71260}" destId="{921A4233-4BF2-4587-94C1-8EC67D8F1B7C}" srcOrd="0" destOrd="0" presId="urn:microsoft.com/office/officeart/2005/8/layout/vList5"/>
    <dgm:cxn modelId="{2BA828B3-3AB1-4C46-8EC7-5FEA13CE3C28}" srcId="{EFD8098E-D5B1-4B5F-9212-F33EA1F71260}" destId="{F8441B4D-C159-470B-A927-0C9A41271BE2}" srcOrd="1" destOrd="0" parTransId="{E08E51C2-C2AE-4832-BEB7-15B6DCE98E67}" sibTransId="{5DC23FDB-15A8-490B-8B76-C33321466C65}"/>
    <dgm:cxn modelId="{D0AD85BB-2055-427B-A834-C1232070EB45}" type="presParOf" srcId="{C518438E-27C3-4B56-A937-1D9F1FE3592F}" destId="{0319D47A-6093-44F7-90BB-0D678FF634C3}" srcOrd="0" destOrd="0" presId="urn:microsoft.com/office/officeart/2005/8/layout/vList5"/>
    <dgm:cxn modelId="{053D3342-12B2-445B-A59C-8EE7CDC770C1}" type="presParOf" srcId="{0319D47A-6093-44F7-90BB-0D678FF634C3}" destId="{AD64C71D-08ED-4A64-9C94-1E95DFC5F795}" srcOrd="0" destOrd="0" presId="urn:microsoft.com/office/officeart/2005/8/layout/vList5"/>
    <dgm:cxn modelId="{2B336A4D-C845-484F-A1AD-038F411C0BE7}" type="presParOf" srcId="{0319D47A-6093-44F7-90BB-0D678FF634C3}" destId="{D2B4BE9A-9DDF-4530-8BEB-48E06577A67C}" srcOrd="1" destOrd="0" presId="urn:microsoft.com/office/officeart/2005/8/layout/vList5"/>
    <dgm:cxn modelId="{77A5013B-FAAA-4E81-94CE-68E89BAD6C21}" type="presParOf" srcId="{C518438E-27C3-4B56-A937-1D9F1FE3592F}" destId="{634D1FDA-552A-4923-BCD8-4C1F15400A7D}" srcOrd="1" destOrd="0" presId="urn:microsoft.com/office/officeart/2005/8/layout/vList5"/>
    <dgm:cxn modelId="{C51D730F-686A-4FF4-9C4A-9548448CD432}" type="presParOf" srcId="{C518438E-27C3-4B56-A937-1D9F1FE3592F}" destId="{5BEACCCB-5015-4883-80CC-5C5E062F8BAD}" srcOrd="2" destOrd="0" presId="urn:microsoft.com/office/officeart/2005/8/layout/vList5"/>
    <dgm:cxn modelId="{85E898F4-48F9-406A-8595-4AE93E869A9B}" type="presParOf" srcId="{5BEACCCB-5015-4883-80CC-5C5E062F8BAD}" destId="{AB7A3945-BF96-4DDB-A5E4-34F0A5AB4C65}" srcOrd="0" destOrd="0" presId="urn:microsoft.com/office/officeart/2005/8/layout/vList5"/>
    <dgm:cxn modelId="{996A03B4-30E2-4A0C-B41F-CEBCEC1CF9CE}" type="presParOf" srcId="{5BEACCCB-5015-4883-80CC-5C5E062F8BAD}" destId="{96650EE9-2D69-4AC4-BCB2-CBFC5DEA5393}" srcOrd="1" destOrd="0" presId="urn:microsoft.com/office/officeart/2005/8/layout/vList5"/>
    <dgm:cxn modelId="{35C85951-ECB9-433A-9185-386667E76789}" type="presParOf" srcId="{C518438E-27C3-4B56-A937-1D9F1FE3592F}" destId="{CA918E7F-85CF-4FDC-883C-12AFED688E4E}" srcOrd="3" destOrd="0" presId="urn:microsoft.com/office/officeart/2005/8/layout/vList5"/>
    <dgm:cxn modelId="{C3348882-DEAB-461A-BA9E-567A5D32EE6E}" type="presParOf" srcId="{C518438E-27C3-4B56-A937-1D9F1FE3592F}" destId="{95E23C61-F0C1-4057-8C7F-4A5E8B8F0D22}" srcOrd="4" destOrd="0" presId="urn:microsoft.com/office/officeart/2005/8/layout/vList5"/>
    <dgm:cxn modelId="{886CCA68-03FD-4A21-81DD-F3CE3C3B49D8}" type="presParOf" srcId="{95E23C61-F0C1-4057-8C7F-4A5E8B8F0D22}" destId="{921A4233-4BF2-4587-94C1-8EC67D8F1B7C}" srcOrd="0" destOrd="0" presId="urn:microsoft.com/office/officeart/2005/8/layout/vList5"/>
    <dgm:cxn modelId="{944FCA90-E22C-4AA1-B138-38A999651CA8}" type="presParOf" srcId="{95E23C61-F0C1-4057-8C7F-4A5E8B8F0D22}" destId="{454AE683-AE0B-4305-9FAC-9CFD844EA261}" srcOrd="1" destOrd="0" presId="urn:microsoft.com/office/officeart/2005/8/layout/vList5"/>
    <dgm:cxn modelId="{6555BEC7-DC3B-42FE-BF06-9299633300C2}" type="presParOf" srcId="{C518438E-27C3-4B56-A937-1D9F1FE3592F}" destId="{4BBC700B-FB94-42A0-BE45-E03123C904A1}" srcOrd="5" destOrd="0" presId="urn:microsoft.com/office/officeart/2005/8/layout/vList5"/>
    <dgm:cxn modelId="{E3CF04F7-402F-485C-ADF4-4BCAE1F702AD}" type="presParOf" srcId="{C518438E-27C3-4B56-A937-1D9F1FE3592F}" destId="{40B2CC2E-118B-463B-926A-D22632E306B9}" srcOrd="6" destOrd="0" presId="urn:microsoft.com/office/officeart/2005/8/layout/vList5"/>
    <dgm:cxn modelId="{73D4261F-EE4F-4842-9DF0-4AC04F78B9B2}" type="presParOf" srcId="{40B2CC2E-118B-463B-926A-D22632E306B9}" destId="{B0C8DCA3-2581-44E7-81A3-FD59FD8DC1EC}" srcOrd="0" destOrd="0" presId="urn:microsoft.com/office/officeart/2005/8/layout/vList5"/>
    <dgm:cxn modelId="{0423DBC3-9132-4962-9F4A-1C993A9CA7D1}" type="presParOf" srcId="{40B2CC2E-118B-463B-926A-D22632E306B9}" destId="{1931B8E3-F1B9-4ACE-93E2-F158FF6976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10A06-46CA-4F3E-B8DA-BBFB1D1AE774}">
      <dsp:nvSpPr>
        <dsp:cNvPr id="0" name=""/>
        <dsp:cNvSpPr/>
      </dsp:nvSpPr>
      <dsp:spPr>
        <a:xfrm rot="5400000">
          <a:off x="5267116" y="-1963531"/>
          <a:ext cx="1315402" cy="557629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Загальна особиста інформація</a:t>
          </a:r>
          <a:endParaRPr lang="ru-RU" sz="20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Оособливості розвитку</a:t>
          </a:r>
          <a:endParaRPr lang="ru-RU" sz="20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Інформація про особливі освітні потреби</a:t>
          </a:r>
          <a:endParaRPr lang="ru-RU" sz="20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3136668" y="231130"/>
        <a:ext cx="5512086" cy="1186976"/>
      </dsp:txXfrm>
    </dsp:sp>
    <dsp:sp modelId="{C9D78148-99CF-491B-AD83-6ECD24228421}">
      <dsp:nvSpPr>
        <dsp:cNvPr id="0" name=""/>
        <dsp:cNvSpPr/>
      </dsp:nvSpPr>
      <dsp:spPr>
        <a:xfrm>
          <a:off x="0" y="2491"/>
          <a:ext cx="3136668" cy="16442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Загальні відомості про учня</a:t>
          </a:r>
          <a:endParaRPr lang="ru-RU" sz="20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0266" y="82757"/>
        <a:ext cx="2976136" cy="1483721"/>
      </dsp:txXfrm>
    </dsp:sp>
    <dsp:sp modelId="{0AC00439-D42B-4FEC-AF24-B038D8560B57}">
      <dsp:nvSpPr>
        <dsp:cNvPr id="0" name=""/>
        <dsp:cNvSpPr/>
      </dsp:nvSpPr>
      <dsp:spPr>
        <a:xfrm rot="5400000">
          <a:off x="5267116" y="-237065"/>
          <a:ext cx="1315402" cy="5576299"/>
        </a:xfrm>
        <a:prstGeom prst="round2SameRect">
          <a:avLst/>
        </a:prstGeom>
        <a:solidFill>
          <a:schemeClr val="accent3">
            <a:tint val="40000"/>
            <a:alpha val="90000"/>
            <a:hueOff val="3162090"/>
            <a:satOff val="-25489"/>
            <a:lumOff val="-165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162090"/>
              <a:satOff val="-25489"/>
              <a:lumOff val="-16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Навний рівень знань, умінь та навичок</a:t>
          </a:r>
          <a:endParaRPr lang="ru-RU" sz="20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Психолого-педагогічна характеристика</a:t>
          </a:r>
          <a:endParaRPr lang="ru-RU" sz="20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Потенційні можливості та потреби</a:t>
          </a:r>
          <a:endParaRPr lang="ru-RU" sz="20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3136668" y="1957596"/>
        <a:ext cx="5512086" cy="1186976"/>
      </dsp:txXfrm>
    </dsp:sp>
    <dsp:sp modelId="{DE93345B-76EC-43D6-AF8F-61D557D8692A}">
      <dsp:nvSpPr>
        <dsp:cNvPr id="0" name=""/>
        <dsp:cNvSpPr/>
      </dsp:nvSpPr>
      <dsp:spPr>
        <a:xfrm>
          <a:off x="0" y="1728957"/>
          <a:ext cx="3136668" cy="1644253"/>
        </a:xfrm>
        <a:prstGeom prst="roundRect">
          <a:avLst/>
        </a:prstGeom>
        <a:solidFill>
          <a:schemeClr val="accent3">
            <a:hueOff val="2864545"/>
            <a:satOff val="-22952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Актуальний рівень розвитку</a:t>
          </a:r>
          <a:endParaRPr lang="ru-RU" sz="20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0266" y="1809223"/>
        <a:ext cx="2976136" cy="1483721"/>
      </dsp:txXfrm>
    </dsp:sp>
    <dsp:sp modelId="{D944EA15-B18D-4A10-9E05-93D82460C8E5}">
      <dsp:nvSpPr>
        <dsp:cNvPr id="0" name=""/>
        <dsp:cNvSpPr/>
      </dsp:nvSpPr>
      <dsp:spPr>
        <a:xfrm rot="5400000">
          <a:off x="5267116" y="1489401"/>
          <a:ext cx="1315402" cy="5576299"/>
        </a:xfrm>
        <a:prstGeom prst="round2SameRect">
          <a:avLst/>
        </a:prstGeom>
        <a:solidFill>
          <a:schemeClr val="accent3">
            <a:tint val="40000"/>
            <a:alpha val="90000"/>
            <a:hueOff val="6324180"/>
            <a:satOff val="-50979"/>
            <a:lumOff val="-330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324180"/>
              <a:satOff val="-50979"/>
              <a:lumOff val="-33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Додаткова підтримка асистента вчителя</a:t>
          </a:r>
          <a:endParaRPr lang="ru-RU" sz="20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Супровід соціальним працівником</a:t>
          </a:r>
          <a:endParaRPr lang="ru-RU" sz="20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Корекційно-розвиткові послуги</a:t>
          </a:r>
          <a:endParaRPr lang="ru-RU" sz="20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3136668" y="3684063"/>
        <a:ext cx="5512086" cy="1186976"/>
      </dsp:txXfrm>
    </dsp:sp>
    <dsp:sp modelId="{A02BDC28-11EA-4A98-86A0-373164ABD0DD}">
      <dsp:nvSpPr>
        <dsp:cNvPr id="0" name=""/>
        <dsp:cNvSpPr/>
      </dsp:nvSpPr>
      <dsp:spPr>
        <a:xfrm>
          <a:off x="0" y="3455424"/>
          <a:ext cx="3136668" cy="1644253"/>
        </a:xfrm>
        <a:prstGeom prst="roundRect">
          <a:avLst/>
        </a:prstGeom>
        <a:solidFill>
          <a:schemeClr val="accent3">
            <a:hueOff val="5729091"/>
            <a:satOff val="-45905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Додаткові освітні та соціальні послуги</a:t>
          </a:r>
          <a:endParaRPr lang="ru-RU" sz="20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0266" y="3535690"/>
        <a:ext cx="2976136" cy="1483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4BE9A-9DDF-4530-8BEB-48E06577A67C}">
      <dsp:nvSpPr>
        <dsp:cNvPr id="0" name=""/>
        <dsp:cNvSpPr/>
      </dsp:nvSpPr>
      <dsp:spPr>
        <a:xfrm rot="5400000">
          <a:off x="5910250" y="-2417892"/>
          <a:ext cx="1302236" cy="617540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Перелік предметів та кількість годин для їх вивчення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Цілі з навчання та розвитку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3473665" y="82263"/>
        <a:ext cx="6111836" cy="1175096"/>
      </dsp:txXfrm>
    </dsp:sp>
    <dsp:sp modelId="{AD64C71D-08ED-4A64-9C94-1E95DFC5F795}">
      <dsp:nvSpPr>
        <dsp:cNvPr id="0" name=""/>
        <dsp:cNvSpPr/>
      </dsp:nvSpPr>
      <dsp:spPr>
        <a:xfrm>
          <a:off x="0" y="2773"/>
          <a:ext cx="3473665" cy="13340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Індивідуальна навчальна програма та навчальний план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65124" y="67897"/>
        <a:ext cx="3343417" cy="1203824"/>
      </dsp:txXfrm>
    </dsp:sp>
    <dsp:sp modelId="{96650EE9-2D69-4AC4-BCB2-CBFC5DEA5393}">
      <dsp:nvSpPr>
        <dsp:cNvPr id="0" name=""/>
        <dsp:cNvSpPr/>
      </dsp:nvSpPr>
      <dsp:spPr>
        <a:xfrm rot="5400000">
          <a:off x="5956478" y="-1017116"/>
          <a:ext cx="1209780" cy="6175406"/>
        </a:xfrm>
        <a:prstGeom prst="round2SameRect">
          <a:avLst/>
        </a:prstGeom>
        <a:solidFill>
          <a:schemeClr val="accent3">
            <a:tint val="40000"/>
            <a:alpha val="90000"/>
            <a:hueOff val="2108060"/>
            <a:satOff val="-16993"/>
            <a:lumOff val="-110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108060"/>
              <a:satOff val="-16993"/>
              <a:lumOff val="-1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Потреба у адаптованих або модифікованих програмах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Адаптація / модифікація оточуючого середовища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3473666" y="1524753"/>
        <a:ext cx="6116349" cy="1091666"/>
      </dsp:txXfrm>
    </dsp:sp>
    <dsp:sp modelId="{AB7A3945-BF96-4DDB-A5E4-34F0A5AB4C65}">
      <dsp:nvSpPr>
        <dsp:cNvPr id="0" name=""/>
        <dsp:cNvSpPr/>
      </dsp:nvSpPr>
      <dsp:spPr>
        <a:xfrm>
          <a:off x="0" y="1403550"/>
          <a:ext cx="3473665" cy="1334072"/>
        </a:xfrm>
        <a:prstGeom prst="roundRect">
          <a:avLst/>
        </a:prstGeom>
        <a:solidFill>
          <a:schemeClr val="accent3">
            <a:hueOff val="1909697"/>
            <a:satOff val="-15302"/>
            <a:lumOff val="-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Адаптації / Модифікації</a:t>
          </a:r>
          <a:endParaRPr lang="ru-RU" sz="18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65124" y="1468674"/>
        <a:ext cx="3343417" cy="1203824"/>
      </dsp:txXfrm>
    </dsp:sp>
    <dsp:sp modelId="{454AE683-AE0B-4305-9FAC-9CFD844EA261}">
      <dsp:nvSpPr>
        <dsp:cNvPr id="0" name=""/>
        <dsp:cNvSpPr/>
      </dsp:nvSpPr>
      <dsp:spPr>
        <a:xfrm rot="5400000">
          <a:off x="6027739" y="383660"/>
          <a:ext cx="1067258" cy="6175406"/>
        </a:xfrm>
        <a:prstGeom prst="round2SameRect">
          <a:avLst/>
        </a:prstGeom>
        <a:solidFill>
          <a:schemeClr val="accent3">
            <a:tint val="40000"/>
            <a:alpha val="90000"/>
            <a:hueOff val="4216120"/>
            <a:satOff val="-33986"/>
            <a:lumOff val="-220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216120"/>
              <a:satOff val="-33986"/>
              <a:lumOff val="-2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Графік зустрічей </a:t>
          </a:r>
          <a:r>
            <a:rPr lang="uk-UA" sz="1800" kern="1200" noProof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команди</a:t>
          </a:r>
          <a:r>
            <a:rPr lang="ru-RU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для перегляду та </a:t>
          </a:r>
          <a:r>
            <a:rPr lang="uk-UA" sz="1800" kern="1200" noProof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корегування</a:t>
          </a:r>
          <a:r>
            <a:rPr lang="ru-RU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uk-UA" sz="1800" kern="1200" noProof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програми</a:t>
          </a:r>
          <a:endParaRPr lang="uk-UA" sz="1800" kern="1200" noProof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План консультування батьків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3473666" y="2989833"/>
        <a:ext cx="6123307" cy="963060"/>
      </dsp:txXfrm>
    </dsp:sp>
    <dsp:sp modelId="{921A4233-4BF2-4587-94C1-8EC67D8F1B7C}">
      <dsp:nvSpPr>
        <dsp:cNvPr id="0" name=""/>
        <dsp:cNvSpPr/>
      </dsp:nvSpPr>
      <dsp:spPr>
        <a:xfrm>
          <a:off x="0" y="2804326"/>
          <a:ext cx="3473665" cy="1334072"/>
        </a:xfrm>
        <a:prstGeom prst="roundRect">
          <a:avLst/>
        </a:prstGeom>
        <a:solidFill>
          <a:schemeClr val="accent3">
            <a:hueOff val="3819394"/>
            <a:satOff val="-30603"/>
            <a:lumOff val="-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План консультування та зустрічей </a:t>
          </a:r>
          <a:r>
            <a:rPr lang="ru-RU" sz="180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команди</a:t>
          </a: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супроводу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65124" y="2869450"/>
        <a:ext cx="3343417" cy="1203824"/>
      </dsp:txXfrm>
    </dsp:sp>
    <dsp:sp modelId="{1931B8E3-F1B9-4ACE-93E2-F158FF697625}">
      <dsp:nvSpPr>
        <dsp:cNvPr id="0" name=""/>
        <dsp:cNvSpPr/>
      </dsp:nvSpPr>
      <dsp:spPr>
        <a:xfrm rot="5400000">
          <a:off x="6027739" y="1784436"/>
          <a:ext cx="1067258" cy="6175406"/>
        </a:xfrm>
        <a:prstGeom prst="round2SameRect">
          <a:avLst/>
        </a:prstGeom>
        <a:solidFill>
          <a:schemeClr val="accent3">
            <a:tint val="40000"/>
            <a:alpha val="90000"/>
            <a:hueOff val="6324180"/>
            <a:satOff val="-50979"/>
            <a:lumOff val="-330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324180"/>
              <a:satOff val="-50979"/>
              <a:lumOff val="-33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Моніторинг стану розвитку учня</a:t>
          </a:r>
          <a:endParaRPr lang="ru-RU" sz="18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Динаміка навчальних досягнень</a:t>
          </a:r>
          <a:endParaRPr lang="ru-RU" sz="18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Системи та способи оцінювання знань, умінь і навичок</a:t>
          </a:r>
          <a:endParaRPr lang="ru-RU" sz="18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3473666" y="4390609"/>
        <a:ext cx="6123307" cy="963060"/>
      </dsp:txXfrm>
    </dsp:sp>
    <dsp:sp modelId="{B0C8DCA3-2581-44E7-81A3-FD59FD8DC1EC}">
      <dsp:nvSpPr>
        <dsp:cNvPr id="0" name=""/>
        <dsp:cNvSpPr/>
      </dsp:nvSpPr>
      <dsp:spPr>
        <a:xfrm>
          <a:off x="0" y="4205103"/>
          <a:ext cx="3473665" cy="1334072"/>
        </a:xfrm>
        <a:prstGeom prst="roundRect">
          <a:avLst/>
        </a:prstGeom>
        <a:solidFill>
          <a:schemeClr val="accent3">
            <a:hueOff val="5729091"/>
            <a:satOff val="-45905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Мон</a:t>
          </a:r>
          <a:r>
            <a:rPr lang="uk-UA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і</a:t>
          </a:r>
          <a:r>
            <a:rPr lang="ru-RU" sz="180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торінг</a:t>
          </a:r>
          <a:endParaRPr lang="ru-RU" sz="180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65124" y="4270227"/>
        <a:ext cx="3343417" cy="1203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F255DA-C352-4297-974C-D4560891414B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6D2FAF-4BCA-490F-A2F2-EA2F9052291E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159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025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241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68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smtClean="0"/>
              <a:t>Зразок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ображення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7" name="Полілінія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" name="Місце для зображення 14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7" name="Місце для тексту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uk-UA" smtClean="0"/>
              <a:t>Зразок тексту</a:t>
            </a:r>
          </a:p>
        </p:txBody>
      </p:sp>
      <p:sp>
        <p:nvSpPr>
          <p:cNvPr id="18" name="Полілінія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9" name="Місце для зображення 18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20" name="Місце для тексту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ображення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0"/>
            <a:ext cx="12188952" cy="685628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7" name="Полілінія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" name="Місце для зображення 14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8" name="Полілінія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9" name="Місце для зображення 18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2" name="Полілінія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" name="Місце для зображення 1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7" name="Місце для тексту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’ять зображен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8" name="Полілінія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9" name="Місце для зображення 8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0" name="Полілінія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1" name="Місце для зображення 10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2" name="Полілінія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" name="Місце для зображення 1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4" name="Полілінія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" name="Місце для зображення 14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20" name="Полілінія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1" name="Місце для зображення 20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B82BB-EDB5-4034-8482-4D3B3AA777EB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2C15F3-0535-41F0-9B50-CFA182AE86D3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54DE3-B161-4A34-B1CF-AA8563359778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42D1B-28E8-40FA-B38E-F277A4DB241A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904EA0-A327-40F4-82E3-ED11061B16A4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8062F-4E7D-4CEB-B962-49BCA982D57D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9A64A0-13FA-47CD-9774-505A2420D2E7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smtClean="0"/>
              <a:t>Зразок тексту</a:t>
            </a:r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909A9-7F9E-4250-8A38-A47C593C9A25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ілінія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12" name="Місце для зображення 11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smtClean="0"/>
              <a:t>Зразок тексту</a:t>
            </a:r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8ED8D-B3DB-48B9-B071-10121AB7D09A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E209538-7D36-4933-9B92-CBF16E0E7244}" type="datetime1">
              <a:rPr lang="uk-UA" smtClean="0"/>
              <a:t>14.03.2023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8200" y="836712"/>
            <a:ext cx="8458200" cy="1828800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 smtClean="0"/>
              <a:t>ЗАГАЛЬНІ РЕКОМЕНДАЦІЇ ЩОДО НАВЧАННЯ І РОЗВИТКУ ДІТЕЙ З ОСОБЛИВИМИ ОСВІТНІМИ ПОТРЕБАМИ</a:t>
            </a:r>
            <a:endParaRPr lang="uk-UA" dirty="0"/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5015880" y="4437112"/>
            <a:ext cx="4104456" cy="914400"/>
          </a:xfrm>
        </p:spPr>
        <p:txBody>
          <a:bodyPr rtlCol="0">
            <a:normAutofit/>
          </a:bodyPr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Індивідуальна навчальна програма</a:t>
            </a:r>
            <a:endParaRPr lang="ru-RU" sz="4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b="1" dirty="0"/>
              <a:t>Цілі навчання: </a:t>
            </a:r>
            <a:r>
              <a:rPr lang="uk-UA" dirty="0"/>
              <a:t>довгострокові та </a:t>
            </a:r>
            <a:r>
              <a:rPr lang="uk-UA" dirty="0" smtClean="0"/>
              <a:t>короткострокові (завдання</a:t>
            </a:r>
            <a:r>
              <a:rPr lang="uk-UA" dirty="0"/>
              <a:t>)</a:t>
            </a:r>
          </a:p>
          <a:p>
            <a:pPr marL="174625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b="1" dirty="0"/>
              <a:t>Зміст:</a:t>
            </a:r>
            <a:r>
              <a:rPr lang="uk-UA" dirty="0"/>
              <a:t> обсяг знань, умінь та навичок, суміжні навички,                 інтеграція знань в інші дисципліни чи умови; використання               адаптованих чи модифікованих навчальних </a:t>
            </a:r>
            <a:r>
              <a:rPr lang="uk-UA" dirty="0" smtClean="0"/>
              <a:t>матеріалів, посібників</a:t>
            </a:r>
            <a:r>
              <a:rPr lang="uk-UA" dirty="0"/>
              <a:t>, тощо</a:t>
            </a:r>
          </a:p>
          <a:p>
            <a:pPr marL="174625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b="1" dirty="0"/>
              <a:t>Педагогічні технології: </a:t>
            </a:r>
            <a:r>
              <a:rPr lang="uk-UA" dirty="0"/>
              <a:t>методи та прийоми навчання</a:t>
            </a:r>
          </a:p>
          <a:p>
            <a:pPr marL="174625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b="1" dirty="0"/>
              <a:t>Оцінювання знань: </a:t>
            </a:r>
            <a:r>
              <a:rPr lang="uk-UA" dirty="0"/>
              <a:t>яким чином буде </a:t>
            </a:r>
            <a:r>
              <a:rPr lang="uk-UA" dirty="0" smtClean="0"/>
              <a:t>здійснюватися моніторинг </a:t>
            </a:r>
            <a:r>
              <a:rPr lang="uk-UA" dirty="0"/>
              <a:t>досягнення цілей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2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Індивідуальна навчальна програма. Приклад</a:t>
            </a:r>
            <a:endParaRPr lang="ru-RU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4000" y="1484784"/>
            <a:ext cx="9144000" cy="4320480"/>
          </a:xfrm>
        </p:spPr>
        <p:txBody>
          <a:bodyPr>
            <a:norm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uk-UA" b="1" dirty="0"/>
              <a:t>Цілі навчання: </a:t>
            </a:r>
          </a:p>
          <a:p>
            <a:pPr marL="385763" indent="-385763" fontAlgn="base">
              <a:buAutoNum type="arabicPeriod"/>
            </a:pPr>
            <a:r>
              <a:rPr lang="uk-UA" dirty="0"/>
              <a:t>До кінця першого півріччя, Іван, буде готуватися до уроків та               прибирати за собою навчальні матеріали після уроків</a:t>
            </a:r>
            <a:r>
              <a:rPr lang="ru-RU" dirty="0"/>
              <a:t>, </a:t>
            </a:r>
            <a:r>
              <a:rPr lang="uk-UA" dirty="0"/>
              <a:t>за</a:t>
            </a:r>
            <a:r>
              <a:rPr lang="ru-RU" dirty="0"/>
              <a:t> </a:t>
            </a:r>
            <a:r>
              <a:rPr lang="uk-UA" dirty="0"/>
              <a:t>візуальним</a:t>
            </a:r>
            <a:r>
              <a:rPr lang="ru-RU" dirty="0"/>
              <a:t> </a:t>
            </a:r>
            <a:r>
              <a:rPr lang="uk-UA" dirty="0"/>
              <a:t>розкладом</a:t>
            </a:r>
            <a:r>
              <a:rPr lang="ru-RU" dirty="0"/>
              <a:t>, </a:t>
            </a:r>
            <a:r>
              <a:rPr lang="uk-UA" dirty="0"/>
              <a:t>самостійно, у 80% випадків:</a:t>
            </a:r>
          </a:p>
          <a:p>
            <a:pPr fontAlgn="base"/>
            <a:r>
              <a:rPr lang="uk-UA" dirty="0"/>
              <a:t>1.1 Наприкінці першого місяця, Іван буде готувати підручник, зошит,          щоденник та пенал до кожного уроку </a:t>
            </a:r>
          </a:p>
          <a:p>
            <a:pPr fontAlgn="base"/>
            <a:r>
              <a:rPr lang="uk-UA" dirty="0"/>
              <a:t>1.2 До кінця другого місяця Іван навчиться самостійно готувати                приладдя до уроків малювання</a:t>
            </a:r>
          </a:p>
          <a:p>
            <a:pPr fontAlgn="base"/>
            <a:r>
              <a:rPr lang="uk-UA" dirty="0"/>
              <a:t>1.3 До кінця третього місяця Іван навчиться самостійно готувати              приладдя до уроків трудового навчання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6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Індивідуальна навчальна програма. Приклад</a:t>
            </a:r>
            <a:endParaRPr lang="ru-RU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99456" y="1268760"/>
            <a:ext cx="9468544" cy="4248472"/>
          </a:xfrm>
        </p:spPr>
        <p:txBody>
          <a:bodyPr>
            <a:normAutofit fontScale="85000" lnSpcReduction="20000"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400" b="1" dirty="0"/>
              <a:t>Зміст навчання: 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uk-UA" sz="2400" u="sng" dirty="0"/>
              <a:t>Суміжні навички та знання</a:t>
            </a:r>
            <a:r>
              <a:rPr lang="uk-UA" sz="2400" dirty="0"/>
              <a:t>: а) вивчити назви шкільного приладдя; б) </a:t>
            </a:r>
            <a:r>
              <a:rPr lang="uk-UA" sz="2400" dirty="0" smtClean="0"/>
              <a:t>вивчити назви </a:t>
            </a:r>
            <a:r>
              <a:rPr lang="uk-UA" sz="2400" dirty="0"/>
              <a:t>уроків (предметів); в) сформувати навичку самостійно                          використовувати візуальний план.</a:t>
            </a:r>
          </a:p>
          <a:p>
            <a:pPr marL="0" indent="0" fontAlgn="base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400" dirty="0"/>
              <a:t>2. </a:t>
            </a:r>
            <a:r>
              <a:rPr lang="uk-UA" sz="2400" u="sng" dirty="0"/>
              <a:t>Умови навчання: </a:t>
            </a:r>
            <a:r>
              <a:rPr lang="uk-UA" sz="2400" dirty="0"/>
              <a:t>навчання проводить переважно асистент вчителя, кожного дня. </a:t>
            </a:r>
          </a:p>
          <a:p>
            <a:pPr marL="0" indent="0" fontAlgn="base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400" dirty="0"/>
              <a:t>3. </a:t>
            </a:r>
            <a:r>
              <a:rPr lang="uk-UA" sz="2400" u="sng" dirty="0"/>
              <a:t>Навчальні матеріали: </a:t>
            </a:r>
            <a:r>
              <a:rPr lang="uk-UA" sz="2400" dirty="0"/>
              <a:t>візуальний розклад, у вигляді написів назв предметів з їх невеликими </a:t>
            </a:r>
            <a:r>
              <a:rPr lang="uk-UA" sz="2400" dirty="0" err="1"/>
              <a:t>піктограмними</a:t>
            </a:r>
            <a:r>
              <a:rPr lang="uk-UA" sz="2400" dirty="0"/>
              <a:t> зображеннями.  До кінця року </a:t>
            </a:r>
            <a:r>
              <a:rPr lang="uk-UA" sz="2400" dirty="0" smtClean="0"/>
              <a:t>здійснюється перехід </a:t>
            </a:r>
            <a:r>
              <a:rPr lang="uk-UA" sz="2400" dirty="0"/>
              <a:t>лише</a:t>
            </a:r>
            <a:r>
              <a:rPr lang="en-US" sz="2400" dirty="0"/>
              <a:t> </a:t>
            </a:r>
            <a:r>
              <a:rPr lang="ru-RU" sz="2400" dirty="0"/>
              <a:t>на </a:t>
            </a:r>
            <a:r>
              <a:rPr lang="ru-RU" sz="2400" dirty="0" err="1"/>
              <a:t>текстовий</a:t>
            </a:r>
            <a:r>
              <a:rPr lang="ru-RU" sz="2400" dirty="0"/>
              <a:t> </a:t>
            </a:r>
            <a:r>
              <a:rPr lang="ru-RU" sz="2400" dirty="0" err="1"/>
              <a:t>розклад</a:t>
            </a:r>
            <a:endParaRPr lang="uk-UA" sz="2400" dirty="0"/>
          </a:p>
          <a:p>
            <a:pPr marL="257175" indent="-257175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400" b="1" dirty="0"/>
              <a:t>Педагогічні технології: </a:t>
            </a:r>
            <a:r>
              <a:rPr lang="uk-UA" sz="2400" dirty="0"/>
              <a:t>щоденно вправляти учня у самостійності при              підготовці до уроків, з використанням додаткового  заохочення (наліпок),          словесного заохочення.</a:t>
            </a:r>
          </a:p>
          <a:p>
            <a:pPr marL="257175" indent="-257175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400" b="1" dirty="0"/>
              <a:t>Оцінювання: </a:t>
            </a:r>
            <a:r>
              <a:rPr lang="uk-UA" sz="2400" dirty="0"/>
              <a:t>спостереження за досягненнями учня, фіксація результатів навчання у щоденник спостережень за критеріями: </a:t>
            </a:r>
            <a:r>
              <a:rPr lang="uk-UA" sz="2400" i="1" dirty="0"/>
              <a:t>засвоєно, потребує                   часткової допомоги, не засвоєно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872186"/>
          </a:xfrm>
        </p:spPr>
        <p:txBody>
          <a:bodyPr rtlCol="0"/>
          <a:lstStyle/>
          <a:p>
            <a:pPr rtl="0"/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80093717"/>
              </p:ext>
            </p:extLst>
          </p:nvPr>
        </p:nvGraphicFramePr>
        <p:xfrm>
          <a:off x="1739516" y="476672"/>
          <a:ext cx="8712968" cy="510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25966901"/>
              </p:ext>
            </p:extLst>
          </p:nvPr>
        </p:nvGraphicFramePr>
        <p:xfrm>
          <a:off x="911424" y="404664"/>
          <a:ext cx="9649072" cy="554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15480" y="908720"/>
            <a:ext cx="4389120" cy="795867"/>
          </a:xfrm>
        </p:spPr>
        <p:txBody>
          <a:bodyPr/>
          <a:lstStyle/>
          <a:p>
            <a:pPr algn="ctr"/>
            <a:r>
              <a:rPr lang="uk-UA" b="1" dirty="0"/>
              <a:t>АДАПТАЦІЇ</a:t>
            </a:r>
            <a:endParaRPr lang="en-US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4000" y="1916832"/>
            <a:ext cx="4389120" cy="3383301"/>
          </a:xfrm>
        </p:spPr>
        <p:txBody>
          <a:bodyPr>
            <a:normAutofit/>
          </a:bodyPr>
          <a:lstStyle/>
          <a:p>
            <a:pPr fontAlgn="base">
              <a:buFont typeface="Wingdings" pitchFamily="2" charset="2"/>
              <a:buChar char="q"/>
            </a:pPr>
            <a:r>
              <a:rPr lang="uk-UA" b="1" dirty="0"/>
              <a:t> </a:t>
            </a:r>
            <a:r>
              <a:rPr lang="uk-UA" dirty="0"/>
              <a:t>змінює характер подання </a:t>
            </a:r>
            <a:r>
              <a:rPr lang="uk-UA" dirty="0" smtClean="0"/>
              <a:t>навчального </a:t>
            </a:r>
            <a:r>
              <a:rPr lang="uk-UA" dirty="0"/>
              <a:t>матеріалу, але не </a:t>
            </a:r>
            <a:r>
              <a:rPr lang="uk-UA" dirty="0" smtClean="0"/>
              <a:t>змінює </a:t>
            </a:r>
            <a:r>
              <a:rPr lang="uk-UA" dirty="0"/>
              <a:t>зміст або концептуальну </a:t>
            </a:r>
            <a:r>
              <a:rPr lang="uk-UA" dirty="0" smtClean="0"/>
              <a:t>складність </a:t>
            </a:r>
            <a:r>
              <a:rPr lang="uk-UA" dirty="0"/>
              <a:t>навчального завдання.</a:t>
            </a:r>
          </a:p>
          <a:p>
            <a:pPr fontAlgn="base"/>
            <a:endParaRPr lang="uk-UA" dirty="0"/>
          </a:p>
          <a:p>
            <a:pPr fontAlgn="base"/>
            <a:r>
              <a:rPr lang="uk-UA" dirty="0" smtClean="0"/>
              <a:t>Адаптація </a:t>
            </a:r>
            <a:r>
              <a:rPr lang="uk-UA" dirty="0"/>
              <a:t>це зміна умов виконання </a:t>
            </a:r>
            <a:r>
              <a:rPr lang="uk-UA" dirty="0" smtClean="0"/>
              <a:t>завдання</a:t>
            </a:r>
            <a:endParaRPr lang="uk-UA" dirty="0"/>
          </a:p>
          <a:p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310077" y="1052736"/>
            <a:ext cx="4389120" cy="795867"/>
          </a:xfrm>
        </p:spPr>
        <p:txBody>
          <a:bodyPr/>
          <a:lstStyle/>
          <a:p>
            <a:r>
              <a:rPr lang="uk-UA" b="1" dirty="0"/>
              <a:t>МОДИФІКАЦІЇ</a:t>
            </a:r>
          </a:p>
          <a:p>
            <a:endParaRPr lang="ru-RU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78880" y="1704588"/>
            <a:ext cx="4389120" cy="3595546"/>
          </a:xfrm>
        </p:spPr>
        <p:txBody>
          <a:bodyPr>
            <a:normAutofit fontScale="92500" lnSpcReduction="10000"/>
          </a:bodyPr>
          <a:lstStyle/>
          <a:p>
            <a:pPr marL="285750" indent="-285750" fontAlgn="base">
              <a:buFont typeface="Wingdings" pitchFamily="2" charset="2"/>
              <a:buChar char="q"/>
            </a:pPr>
            <a:r>
              <a:rPr lang="uk-UA" dirty="0"/>
              <a:t>змінюють зміст або понятійну </a:t>
            </a:r>
            <a:r>
              <a:rPr lang="uk-UA" dirty="0" smtClean="0"/>
              <a:t>складність </a:t>
            </a:r>
            <a:r>
              <a:rPr lang="uk-UA" dirty="0"/>
              <a:t>навчального завдання. </a:t>
            </a:r>
          </a:p>
          <a:p>
            <a:pPr marL="0" indent="0" fontAlgn="base">
              <a:buNone/>
            </a:pPr>
            <a:r>
              <a:rPr lang="uk-UA" dirty="0"/>
              <a:t>Тобто </a:t>
            </a:r>
            <a:r>
              <a:rPr lang="uk-UA" b="1" u="sng" dirty="0"/>
              <a:t>змінюють характер навчання</a:t>
            </a:r>
            <a:r>
              <a:rPr lang="uk-UA" dirty="0"/>
              <a:t>: дитина вивчає </a:t>
            </a:r>
            <a:r>
              <a:rPr lang="uk-UA" b="1" dirty="0"/>
              <a:t>не те</a:t>
            </a:r>
            <a:r>
              <a:rPr lang="uk-UA" dirty="0"/>
              <a:t>, що вивчають усі діти в класі. </a:t>
            </a:r>
          </a:p>
          <a:p>
            <a:pPr fontAlgn="base"/>
            <a:r>
              <a:rPr lang="uk-UA" dirty="0" smtClean="0"/>
              <a:t>Використовуються </a:t>
            </a:r>
            <a:r>
              <a:rPr lang="uk-UA" dirty="0"/>
              <a:t>у </a:t>
            </a:r>
            <a:r>
              <a:rPr lang="uk-UA" dirty="0" smtClean="0"/>
              <a:t>навчанні дітей</a:t>
            </a:r>
            <a:r>
              <a:rPr lang="uk-UA" dirty="0"/>
              <a:t>, що мають значні когнітивні </a:t>
            </a:r>
            <a:r>
              <a:rPr lang="uk-UA" dirty="0" smtClean="0"/>
              <a:t>порушення</a:t>
            </a:r>
            <a:r>
              <a:rPr lang="uk-UA" dirty="0"/>
              <a:t>.</a:t>
            </a:r>
          </a:p>
          <a:p>
            <a:pPr marL="0" indent="0" fontAlgn="base">
              <a:buNone/>
            </a:pPr>
            <a:r>
              <a:rPr lang="uk-UA" dirty="0"/>
              <a:t>Інколи, учні можуть потребувати </a:t>
            </a:r>
            <a:r>
              <a:rPr lang="uk-UA" dirty="0" smtClean="0"/>
              <a:t>модифікованих </a:t>
            </a:r>
            <a:r>
              <a:rPr lang="uk-UA" dirty="0"/>
              <a:t>програм тільки з </a:t>
            </a:r>
            <a:r>
              <a:rPr lang="uk-UA" dirty="0" smtClean="0"/>
              <a:t>окремих </a:t>
            </a:r>
            <a:r>
              <a:rPr lang="uk-UA" dirty="0"/>
              <a:t>дисциплін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5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16632"/>
            <a:ext cx="10246830" cy="54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4" y="260648"/>
            <a:ext cx="11440246" cy="63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04" y="332656"/>
            <a:ext cx="11639536" cy="61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75" y="260648"/>
            <a:ext cx="11543365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068" y="764704"/>
            <a:ext cx="9829800" cy="47158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latin typeface="+mn-lt"/>
              </a:rPr>
              <a:t>   </a:t>
            </a:r>
            <a:r>
              <a:rPr lang="uk-UA" dirty="0" err="1" smtClean="0">
                <a:latin typeface="+mn-lt"/>
              </a:rPr>
              <a:t>Інклюзивно</a:t>
            </a:r>
            <a:r>
              <a:rPr lang="uk-UA" dirty="0" smtClean="0">
                <a:latin typeface="+mn-lt"/>
              </a:rPr>
              <a:t>-ресурсний центр</a:t>
            </a:r>
            <a:br>
              <a:rPr lang="uk-UA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>ВИЗНАЧЕННЯ ОСОБЛИВИХ ПОТРЕБ ДИТИНИ (КОМПЛЕКСНА ОЦІНКА РОЗВИТКУ ДИТИНИ) РЕКОМЕНДАЦІЇ ЩОДО ОРГАНІЗАЦІЇ ІНКЛЮЗИВНОГО НАВЧАННЯ</a:t>
            </a:r>
            <a:endParaRPr lang="ru-RU" sz="2000" dirty="0">
              <a:latin typeface="+mn-lt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1127448" y="2175160"/>
            <a:ext cx="9540552" cy="37021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3300" dirty="0" smtClean="0"/>
              <a:t>Адміністрація закладу</a:t>
            </a:r>
          </a:p>
          <a:p>
            <a:pPr marL="0" indent="0" algn="ctr">
              <a:buNone/>
            </a:pPr>
            <a:r>
              <a:rPr lang="uk-UA" dirty="0" smtClean="0"/>
              <a:t>СТВОРЕННЯ ГРУПИ ФАХІВЦІВ ІНДИВІДУАЛЬНОГО СУПРОВОДУ ДИТИНИ (НАКАЗ) ОРГАНІЗАЦІЯ РОЗРОБЛЕННЯ ІПР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3000" dirty="0" smtClean="0"/>
              <a:t>Група фахівців індивідуального супроводу дитини</a:t>
            </a:r>
          </a:p>
          <a:p>
            <a:pPr marL="0" indent="0" algn="ctr">
              <a:buNone/>
            </a:pPr>
            <a:r>
              <a:rPr lang="uk-UA" dirty="0" smtClean="0"/>
              <a:t>РОЗРОБЛЕННЯ ІПР, ЇЇ РЕАЛІЗАЦІЯ І МОНІТОРИНГ</a:t>
            </a:r>
            <a:endParaRPr lang="ru-RU" dirty="0"/>
          </a:p>
        </p:txBody>
      </p:sp>
      <p:sp>
        <p:nvSpPr>
          <p:cNvPr id="13" name="Стрілка вниз 12"/>
          <p:cNvSpPr/>
          <p:nvPr/>
        </p:nvSpPr>
        <p:spPr>
          <a:xfrm>
            <a:off x="5413092" y="13407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ілка вниз 13"/>
          <p:cNvSpPr/>
          <p:nvPr/>
        </p:nvSpPr>
        <p:spPr>
          <a:xfrm>
            <a:off x="5413092" y="36102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88" y="476672"/>
            <a:ext cx="1221807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ЗАВДАННЯ КОМАНДИ СУПРОВОДУ (КС)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• </a:t>
            </a:r>
            <a:r>
              <a:rPr lang="ru-RU" sz="2400" dirty="0" err="1"/>
              <a:t>збір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про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етапах</a:t>
            </a:r>
            <a:r>
              <a:rPr lang="ru-RU" sz="2400" dirty="0" smtClean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, </a:t>
            </a:r>
            <a:r>
              <a:rPr lang="ru-RU" sz="2400" dirty="0" err="1"/>
              <a:t>реалізації</a:t>
            </a:r>
            <a:r>
              <a:rPr lang="ru-RU" sz="2400" dirty="0"/>
              <a:t> та </a:t>
            </a:r>
            <a:r>
              <a:rPr lang="ru-RU" sz="2400" dirty="0" err="1"/>
              <a:t>моніторингу</a:t>
            </a:r>
            <a:r>
              <a:rPr lang="ru-RU" sz="2400" dirty="0"/>
              <a:t> </a:t>
            </a:r>
            <a:r>
              <a:rPr lang="ru-RU" sz="2400" dirty="0" err="1" smtClean="0"/>
              <a:t>виконання</a:t>
            </a:r>
            <a:r>
              <a:rPr lang="ru-RU" sz="2400" dirty="0"/>
              <a:t> </a:t>
            </a:r>
            <a:r>
              <a:rPr lang="ru-RU" sz="2400" dirty="0" smtClean="0"/>
              <a:t>ІПР</a:t>
            </a:r>
            <a:endParaRPr lang="ru-RU" sz="2400" dirty="0"/>
          </a:p>
          <a:p>
            <a:pPr algn="just"/>
            <a:r>
              <a:rPr lang="ru-RU" sz="2400" dirty="0" err="1" smtClean="0"/>
              <a:t>визначення</a:t>
            </a:r>
            <a:r>
              <a:rPr lang="ru-RU" sz="2400" dirty="0" smtClean="0"/>
              <a:t> </a:t>
            </a:r>
            <a:r>
              <a:rPr lang="ru-RU" sz="2400" dirty="0" err="1"/>
              <a:t>напрямів</a:t>
            </a:r>
            <a:r>
              <a:rPr lang="ru-RU" sz="2400" dirty="0"/>
              <a:t> </a:t>
            </a:r>
            <a:r>
              <a:rPr lang="ru-RU" sz="2400" dirty="0" smtClean="0"/>
              <a:t>психолого-</a:t>
            </a:r>
            <a:r>
              <a:rPr lang="ru-RU" sz="2400" dirty="0" err="1" smtClean="0"/>
              <a:t>педагогічних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корекційно-розвиткових</a:t>
            </a:r>
            <a:r>
              <a:rPr lang="ru-RU" sz="2400" dirty="0" smtClean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smtClean="0"/>
              <a:t>бути </a:t>
            </a:r>
            <a:r>
              <a:rPr lang="ru-RU" sz="2400" dirty="0" err="1" smtClean="0"/>
              <a:t>надані</a:t>
            </a:r>
            <a:r>
              <a:rPr lang="ru-RU" sz="2400" dirty="0" smtClean="0"/>
              <a:t> </a:t>
            </a:r>
            <a:r>
              <a:rPr lang="ru-RU" sz="2400" dirty="0"/>
              <a:t>в межах закладу </a:t>
            </a:r>
            <a:r>
              <a:rPr lang="ru-RU" sz="2400" dirty="0" err="1"/>
              <a:t>освіти</a:t>
            </a:r>
            <a:r>
              <a:rPr lang="ru-RU" sz="2400" dirty="0"/>
              <a:t> (на </a:t>
            </a:r>
            <a:r>
              <a:rPr lang="ru-RU" sz="2400" dirty="0" err="1"/>
              <a:t>підставі</a:t>
            </a:r>
            <a:r>
              <a:rPr lang="ru-RU" sz="2400" dirty="0"/>
              <a:t> </a:t>
            </a:r>
            <a:r>
              <a:rPr lang="ru-RU" sz="2400" dirty="0" err="1"/>
              <a:t>оцінки</a:t>
            </a:r>
            <a:r>
              <a:rPr lang="ru-RU" sz="2400" dirty="0"/>
              <a:t> ІРЦ )</a:t>
            </a:r>
          </a:p>
          <a:p>
            <a:pPr algn="just"/>
            <a:r>
              <a:rPr lang="ru-RU" sz="2400" dirty="0" err="1" smtClean="0"/>
              <a:t>розроблення</a:t>
            </a:r>
            <a:r>
              <a:rPr lang="ru-RU" sz="2400" dirty="0" smtClean="0"/>
              <a:t> </a:t>
            </a:r>
            <a:r>
              <a:rPr lang="ru-RU" sz="2400" dirty="0"/>
              <a:t>ІПР та </a:t>
            </a:r>
            <a:r>
              <a:rPr lang="ru-RU" sz="2400" dirty="0" err="1"/>
              <a:t>моніторинг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з </a:t>
            </a:r>
            <a:r>
              <a:rPr lang="ru-RU" sz="2400" dirty="0" smtClean="0"/>
              <a:t>метою </a:t>
            </a:r>
            <a:r>
              <a:rPr lang="ru-RU" sz="2400" dirty="0" err="1" smtClean="0"/>
              <a:t>коригування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динаміки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9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ЗАВДАННЯ КОМАНДИ СУПРОВОДУ (КС)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3855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•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методичної</a:t>
            </a:r>
            <a:r>
              <a:rPr lang="ru-RU" sz="2400" dirty="0"/>
              <a:t> </a:t>
            </a:r>
            <a:r>
              <a:rPr lang="ru-RU" sz="2400" dirty="0" err="1"/>
              <a:t>підтримки</a:t>
            </a:r>
            <a:r>
              <a:rPr lang="ru-RU" sz="2400" dirty="0"/>
              <a:t> </a:t>
            </a:r>
            <a:r>
              <a:rPr lang="ru-RU" sz="2400" dirty="0" err="1"/>
              <a:t>педагогічним</a:t>
            </a:r>
            <a:r>
              <a:rPr lang="ru-RU" sz="2400" dirty="0"/>
              <a:t> </a:t>
            </a:r>
            <a:r>
              <a:rPr lang="ru-RU" sz="2400" dirty="0" err="1" smtClean="0"/>
              <a:t>працівникам</a:t>
            </a:r>
            <a:r>
              <a:rPr lang="ru-RU" sz="2400" dirty="0"/>
              <a:t> </a:t>
            </a:r>
            <a:r>
              <a:rPr lang="ru-RU" sz="2400" dirty="0" smtClean="0"/>
              <a:t>закладу </a:t>
            </a:r>
            <a:r>
              <a:rPr lang="ru-RU" sz="2400" dirty="0" err="1"/>
              <a:t>освіти</a:t>
            </a:r>
            <a:r>
              <a:rPr lang="ru-RU" sz="2400" dirty="0"/>
              <a:t> з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інклюзивного</a:t>
            </a:r>
            <a:r>
              <a:rPr lang="ru-RU" sz="2400" dirty="0"/>
              <a:t> </a:t>
            </a:r>
            <a:r>
              <a:rPr lang="ru-RU" sz="2400" dirty="0" err="1" smtClean="0"/>
              <a:t>навчання</a:t>
            </a:r>
            <a:endParaRPr lang="ru-RU" sz="2400" dirty="0"/>
          </a:p>
          <a:p>
            <a:pPr algn="just"/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/>
              <a:t>консультативної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з батьками </a:t>
            </a:r>
            <a:r>
              <a:rPr lang="ru-RU" sz="2400" dirty="0" err="1"/>
              <a:t>дітей</a:t>
            </a:r>
            <a:r>
              <a:rPr lang="ru-RU" sz="2400" dirty="0"/>
              <a:t> з </a:t>
            </a:r>
            <a:r>
              <a:rPr lang="ru-RU" sz="2400" dirty="0" smtClean="0"/>
              <a:t>ООП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, </a:t>
            </a:r>
            <a:r>
              <a:rPr lang="ru-RU" sz="2400" dirty="0" err="1"/>
              <a:t>навчання</a:t>
            </a:r>
            <a:r>
              <a:rPr lang="ru-RU" sz="2400" dirty="0"/>
              <a:t> та </a:t>
            </a:r>
            <a:r>
              <a:rPr lang="ru-RU" sz="2400" dirty="0" err="1"/>
              <a:t>виховання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/>
              <a:t>інформаційно-просвітницької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у </a:t>
            </a:r>
            <a:r>
              <a:rPr lang="ru-RU" sz="2400" dirty="0" err="1" smtClean="0"/>
              <a:t>закладі</a:t>
            </a:r>
            <a:r>
              <a:rPr lang="ru-RU" sz="2400" dirty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педагогічних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, </a:t>
            </a:r>
            <a:r>
              <a:rPr lang="ru-RU" sz="2400" dirty="0" err="1"/>
              <a:t>батьків</a:t>
            </a:r>
            <a:r>
              <a:rPr lang="ru-RU" sz="2400" dirty="0"/>
              <a:t> і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smtClean="0"/>
              <a:t>з метою </a:t>
            </a:r>
            <a:r>
              <a:rPr lang="ru-RU" sz="2400" dirty="0" err="1"/>
              <a:t>недопущення</a:t>
            </a:r>
            <a:r>
              <a:rPr lang="ru-RU" sz="2400" dirty="0"/>
              <a:t> </a:t>
            </a:r>
            <a:r>
              <a:rPr lang="ru-RU" sz="2400" dirty="0" err="1"/>
              <a:t>дискримінації</a:t>
            </a:r>
            <a:r>
              <a:rPr lang="ru-RU" sz="2400" dirty="0"/>
              <a:t> та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smtClean="0"/>
              <a:t>прав </a:t>
            </a:r>
            <a:r>
              <a:rPr lang="ru-RU" sz="2400" dirty="0" err="1" smtClean="0"/>
              <a:t>дитини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30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/>
              <a:t>АЛГОРИТМ ПРОФЕСІЙНОЇ ВЗАЄМОДІЇ ФАХІВЦІВ ІРЦ І КС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3855720"/>
          </a:xfrm>
        </p:spPr>
        <p:txBody>
          <a:bodyPr rtlCol="0">
            <a:normAutofit/>
          </a:bodyPr>
          <a:lstStyle/>
          <a:p>
            <a:endParaRPr lang="ru-RU" b="1" dirty="0"/>
          </a:p>
          <a:p>
            <a:r>
              <a:rPr lang="ru-RU" b="1" dirty="0" err="1"/>
              <a:t>Крок</a:t>
            </a:r>
            <a:r>
              <a:rPr lang="ru-RU" b="1" dirty="0"/>
              <a:t> 1</a:t>
            </a:r>
          </a:p>
          <a:p>
            <a:r>
              <a:rPr lang="ru-RU" i="1" dirty="0" err="1"/>
              <a:t>Ознайомлення</a:t>
            </a:r>
            <a:r>
              <a:rPr lang="ru-RU" i="1" dirty="0"/>
              <a:t> </a:t>
            </a:r>
            <a:r>
              <a:rPr lang="ru-RU" i="1" dirty="0" err="1"/>
              <a:t>учасників</a:t>
            </a:r>
            <a:r>
              <a:rPr lang="ru-RU" i="1" dirty="0"/>
              <a:t> КС з </a:t>
            </a:r>
            <a:r>
              <a:rPr lang="ru-RU" i="1" dirty="0" err="1"/>
              <a:t>особливими</a:t>
            </a:r>
            <a:r>
              <a:rPr lang="ru-RU" i="1" dirty="0"/>
              <a:t> </a:t>
            </a:r>
            <a:r>
              <a:rPr lang="ru-RU" i="1" dirty="0" err="1" smtClean="0"/>
              <a:t>освітніми</a:t>
            </a:r>
            <a:r>
              <a:rPr lang="ru-RU" i="1" dirty="0"/>
              <a:t> </a:t>
            </a:r>
            <a:r>
              <a:rPr lang="ru-RU" i="1" dirty="0" smtClean="0"/>
              <a:t>потребами </a:t>
            </a:r>
            <a:r>
              <a:rPr lang="ru-RU" i="1" dirty="0" err="1"/>
              <a:t>дитини</a:t>
            </a:r>
            <a:r>
              <a:rPr lang="ru-RU" i="1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–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 smtClean="0"/>
              <a:t>роз’яснення</a:t>
            </a:r>
            <a:r>
              <a:rPr lang="ru-RU" dirty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потреб </a:t>
            </a:r>
            <a:r>
              <a:rPr lang="ru-RU" dirty="0" err="1"/>
              <a:t>дитини</a:t>
            </a:r>
            <a:r>
              <a:rPr lang="ru-RU" dirty="0"/>
              <a:t>;</a:t>
            </a:r>
          </a:p>
          <a:p>
            <a:r>
              <a:rPr lang="ru-RU" i="1" dirty="0" err="1"/>
              <a:t>Надання</a:t>
            </a:r>
            <a:r>
              <a:rPr lang="ru-RU" i="1" dirty="0"/>
              <a:t> </a:t>
            </a:r>
            <a:r>
              <a:rPr lang="ru-RU" i="1" dirty="0" err="1"/>
              <a:t>фахівцями</a:t>
            </a:r>
            <a:r>
              <a:rPr lang="ru-RU" i="1" dirty="0"/>
              <a:t> ІРЦ </a:t>
            </a:r>
            <a:r>
              <a:rPr lang="ru-RU" i="1" dirty="0" err="1"/>
              <a:t>консультативної</a:t>
            </a:r>
            <a:r>
              <a:rPr lang="ru-RU" i="1" dirty="0"/>
              <a:t> </a:t>
            </a:r>
            <a:r>
              <a:rPr lang="ru-RU" i="1" dirty="0" err="1"/>
              <a:t>допомоги</a:t>
            </a:r>
            <a:r>
              <a:rPr lang="ru-RU" i="1" dirty="0"/>
              <a:t> КС </a:t>
            </a:r>
            <a:r>
              <a:rPr lang="ru-RU" i="1" dirty="0" smtClean="0"/>
              <a:t>з </a:t>
            </a:r>
            <a:r>
              <a:rPr lang="ru-RU" i="1" dirty="0" err="1" smtClean="0"/>
              <a:t>питань</a:t>
            </a:r>
            <a:r>
              <a:rPr lang="ru-RU" i="1" dirty="0" smtClean="0"/>
              <a:t> </a:t>
            </a:r>
            <a:r>
              <a:rPr lang="ru-RU" i="1" dirty="0" err="1"/>
              <a:t>організації</a:t>
            </a:r>
            <a:r>
              <a:rPr lang="ru-RU" i="1" dirty="0"/>
              <a:t> </a:t>
            </a:r>
            <a:r>
              <a:rPr lang="ru-RU" i="1" dirty="0" err="1"/>
              <a:t>інклюзивного</a:t>
            </a:r>
            <a:r>
              <a:rPr lang="ru-RU" i="1" dirty="0"/>
              <a:t> </a:t>
            </a:r>
            <a:r>
              <a:rPr lang="ru-RU" i="1" dirty="0" err="1"/>
              <a:t>навчання</a:t>
            </a:r>
            <a:r>
              <a:rPr lang="ru-RU" i="1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визначених</a:t>
            </a:r>
            <a:r>
              <a:rPr lang="ru-RU" dirty="0" smtClean="0"/>
              <a:t> </a:t>
            </a:r>
            <a:r>
              <a:rPr lang="ru-RU" dirty="0" err="1"/>
              <a:t>освітніх</a:t>
            </a:r>
            <a:r>
              <a:rPr lang="ru-RU" dirty="0"/>
              <a:t> потреб;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підсумками</a:t>
            </a:r>
            <a:r>
              <a:rPr lang="ru-RU" dirty="0" smtClean="0"/>
              <a:t> </a:t>
            </a:r>
            <a:r>
              <a:rPr lang="ru-RU" dirty="0" err="1"/>
              <a:t>комплексної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АЛГОРИТМ ПРОФЕСІЙНОЇ ВЗАЄМОДІЇ ФАХІВЦІВ ІРЦ І </a:t>
            </a:r>
            <a:r>
              <a:rPr lang="ru-RU" b="1" dirty="0" smtClean="0"/>
              <a:t>КС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421344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Крок</a:t>
            </a:r>
            <a:r>
              <a:rPr lang="ru-RU" b="1" dirty="0" smtClean="0"/>
              <a:t> </a:t>
            </a:r>
            <a:r>
              <a:rPr lang="ru-RU" b="1" dirty="0"/>
              <a:t>2</a:t>
            </a:r>
          </a:p>
          <a:p>
            <a:r>
              <a:rPr lang="ru-RU" b="1" i="1" dirty="0"/>
              <a:t>Участь </a:t>
            </a:r>
            <a:r>
              <a:rPr lang="ru-RU" dirty="0"/>
              <a:t>у </a:t>
            </a:r>
            <a:r>
              <a:rPr lang="ru-RU" dirty="0" err="1"/>
              <a:t>розробленні</a:t>
            </a:r>
            <a:r>
              <a:rPr lang="ru-RU" dirty="0"/>
              <a:t>, </a:t>
            </a:r>
            <a:r>
              <a:rPr lang="ru-RU" dirty="0" err="1"/>
              <a:t>впровадженні</a:t>
            </a:r>
            <a:r>
              <a:rPr lang="ru-RU" dirty="0"/>
              <a:t> й </a:t>
            </a:r>
            <a:r>
              <a:rPr lang="ru-RU" dirty="0" err="1" smtClean="0"/>
              <a:t>моніторингу</a:t>
            </a:r>
            <a:r>
              <a:rPr lang="ru-RU" dirty="0"/>
              <a:t> </a:t>
            </a:r>
            <a:r>
              <a:rPr lang="ru-RU" dirty="0" err="1" smtClean="0"/>
              <a:t>Індивідуальної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  <a:p>
            <a:r>
              <a:rPr lang="ru-RU" i="1" dirty="0" err="1"/>
              <a:t>Фахівці</a:t>
            </a:r>
            <a:r>
              <a:rPr lang="ru-RU" i="1" dirty="0"/>
              <a:t> ІРЦ </a:t>
            </a:r>
            <a:r>
              <a:rPr lang="ru-RU" i="1" dirty="0" err="1"/>
              <a:t>надають</a:t>
            </a:r>
            <a:r>
              <a:rPr lang="ru-RU" i="1" dirty="0"/>
              <a:t> </a:t>
            </a:r>
            <a:r>
              <a:rPr lang="ru-RU" i="1" dirty="0" err="1"/>
              <a:t>наставницьку</a:t>
            </a:r>
            <a:r>
              <a:rPr lang="ru-RU" i="1" dirty="0"/>
              <a:t> </a:t>
            </a:r>
            <a:r>
              <a:rPr lang="ru-RU" i="1" dirty="0" err="1"/>
              <a:t>підтримку</a:t>
            </a:r>
            <a:r>
              <a:rPr lang="ru-RU" i="1" dirty="0"/>
              <a:t> з </a:t>
            </a:r>
            <a:r>
              <a:rPr lang="ru-RU" i="1" dirty="0" err="1"/>
              <a:t>питань</a:t>
            </a:r>
            <a:r>
              <a:rPr lang="ru-RU" i="1" dirty="0"/>
              <a:t> </a:t>
            </a:r>
            <a:r>
              <a:rPr lang="ru-RU" i="1" dirty="0" err="1" smtClean="0"/>
              <a:t>узгодження</a:t>
            </a:r>
            <a:r>
              <a:rPr lang="ru-RU" i="1" dirty="0"/>
              <a:t> </a:t>
            </a:r>
            <a:r>
              <a:rPr lang="ru-RU" i="1" dirty="0" err="1" smtClean="0"/>
              <a:t>діяльності</a:t>
            </a:r>
            <a:r>
              <a:rPr lang="ru-RU" i="1" dirty="0" smtClean="0"/>
              <a:t> </a:t>
            </a:r>
            <a:r>
              <a:rPr lang="ru-RU" i="1" dirty="0" err="1"/>
              <a:t>всіх</a:t>
            </a:r>
            <a:r>
              <a:rPr lang="ru-RU" i="1" dirty="0"/>
              <a:t> </a:t>
            </a:r>
            <a:r>
              <a:rPr lang="ru-RU" i="1" dirty="0" err="1"/>
              <a:t>членів</a:t>
            </a:r>
            <a:r>
              <a:rPr lang="ru-RU" i="1" dirty="0"/>
              <a:t> КС</a:t>
            </a:r>
          </a:p>
          <a:p>
            <a:r>
              <a:rPr lang="ru-RU" i="1" dirty="0" err="1"/>
              <a:t>Здійснення</a:t>
            </a:r>
            <a:r>
              <a:rPr lang="ru-RU" i="1" dirty="0"/>
              <a:t> </a:t>
            </a:r>
            <a:r>
              <a:rPr lang="ru-RU" i="1" dirty="0" err="1"/>
              <a:t>фахівцями</a:t>
            </a:r>
            <a:r>
              <a:rPr lang="ru-RU" i="1" dirty="0"/>
              <a:t> ІРЦ поточного (за потребою) і </a:t>
            </a:r>
            <a:r>
              <a:rPr lang="ru-RU" i="1" dirty="0" err="1"/>
              <a:t>кінцевого</a:t>
            </a:r>
            <a:r>
              <a:rPr lang="ru-RU" i="1" dirty="0"/>
              <a:t> (</a:t>
            </a:r>
            <a:r>
              <a:rPr lang="ru-RU" i="1" dirty="0" err="1" smtClean="0"/>
              <a:t>двічі</a:t>
            </a:r>
            <a:r>
              <a:rPr lang="ru-RU" i="1" dirty="0"/>
              <a:t> </a:t>
            </a:r>
            <a:r>
              <a:rPr lang="ru-RU" i="1" dirty="0" smtClean="0"/>
              <a:t>на </a:t>
            </a:r>
            <a:r>
              <a:rPr lang="ru-RU" i="1" dirty="0" err="1"/>
              <a:t>рік</a:t>
            </a:r>
            <a:r>
              <a:rPr lang="ru-RU" i="1" dirty="0"/>
              <a:t>) </a:t>
            </a:r>
            <a:r>
              <a:rPr lang="ru-RU" i="1" dirty="0" err="1"/>
              <a:t>моніторингу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дитини</a:t>
            </a:r>
            <a:r>
              <a:rPr lang="ru-RU" i="1" dirty="0"/>
              <a:t> </a:t>
            </a:r>
            <a:r>
              <a:rPr lang="ru-RU" dirty="0"/>
              <a:t>за запитом КС з </a:t>
            </a:r>
            <a:r>
              <a:rPr lang="ru-RU" dirty="0" smtClean="0"/>
              <a:t>метою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та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 smtClean="0"/>
              <a:t>коригування</a:t>
            </a:r>
            <a:r>
              <a:rPr lang="ru-RU" dirty="0"/>
              <a:t> </a:t>
            </a:r>
            <a:r>
              <a:rPr lang="ru-RU" dirty="0" err="1" smtClean="0"/>
              <a:t>напрямів</a:t>
            </a:r>
            <a:r>
              <a:rPr lang="ru-RU" dirty="0"/>
              <a:t>, умов,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ІПР.</a:t>
            </a:r>
          </a:p>
        </p:txBody>
      </p:sp>
    </p:spTree>
    <p:extLst>
      <p:ext uri="{BB962C8B-B14F-4D97-AF65-F5344CB8AC3E}">
        <p14:creationId xmlns:p14="http://schemas.microsoft.com/office/powerpoint/2010/main" val="29395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АЛГОРИТМ ПРОФЕСІЙНОЇ ВЗАЄМОДІЇ ФАХІВЦІВ ІРЦ І КС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4000" y="1628800"/>
            <a:ext cx="9144000" cy="36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Крок</a:t>
            </a:r>
            <a:r>
              <a:rPr lang="ru-RU" b="1" dirty="0" smtClean="0"/>
              <a:t> </a:t>
            </a:r>
            <a:r>
              <a:rPr lang="ru-RU" b="1" dirty="0"/>
              <a:t>3</a:t>
            </a:r>
            <a:br>
              <a:rPr lang="ru-RU" b="1" dirty="0"/>
            </a:br>
            <a:r>
              <a:rPr lang="ru-RU" b="1" i="1" dirty="0" err="1"/>
              <a:t>Надання</a:t>
            </a:r>
            <a:r>
              <a:rPr lang="ru-RU" b="1" i="1" dirty="0"/>
              <a:t> </a:t>
            </a:r>
            <a:r>
              <a:rPr lang="ru-RU" dirty="0"/>
              <a:t>психолого-</a:t>
            </a:r>
            <a:r>
              <a:rPr lang="ru-RU" dirty="0" err="1"/>
              <a:t>педагогічних</a:t>
            </a:r>
            <a:r>
              <a:rPr lang="ru-RU" dirty="0"/>
              <a:t>, </a:t>
            </a:r>
            <a:r>
              <a:rPr lang="ru-RU" dirty="0" err="1"/>
              <a:t>корекційно-розвиткових</a:t>
            </a:r>
            <a:r>
              <a:rPr lang="ru-RU" dirty="0"/>
              <a:t> </a:t>
            </a:r>
            <a:r>
              <a:rPr lang="ru-RU" b="1" i="1" dirty="0" err="1"/>
              <a:t>послуг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i="1" dirty="0" err="1"/>
              <a:t>Надання</a:t>
            </a:r>
            <a:r>
              <a:rPr lang="ru-RU" i="1" dirty="0"/>
              <a:t> </a:t>
            </a:r>
            <a:r>
              <a:rPr lang="ru-RU" i="1" dirty="0" err="1"/>
              <a:t>фахівцями</a:t>
            </a:r>
            <a:r>
              <a:rPr lang="ru-RU" i="1" dirty="0"/>
              <a:t> ІРЦ </a:t>
            </a:r>
            <a:r>
              <a:rPr lang="ru-RU" i="1" dirty="0" err="1"/>
              <a:t>методичної</a:t>
            </a:r>
            <a:r>
              <a:rPr lang="ru-RU" i="1" dirty="0"/>
              <a:t> </a:t>
            </a:r>
            <a:r>
              <a:rPr lang="ru-RU" i="1" dirty="0" err="1"/>
              <a:t>допомоги</a:t>
            </a:r>
            <a:r>
              <a:rPr lang="ru-RU" i="1" dirty="0"/>
              <a:t> КС, </a:t>
            </a:r>
            <a:r>
              <a:rPr lang="ru-RU" i="1" dirty="0" err="1"/>
              <a:t>відповідно</a:t>
            </a:r>
            <a:r>
              <a:rPr lang="ru-RU" i="1" dirty="0"/>
              <a:t> до</a:t>
            </a:r>
            <a:br>
              <a:rPr lang="ru-RU" i="1" dirty="0"/>
            </a:br>
            <a:r>
              <a:rPr lang="ru-RU" i="1" dirty="0"/>
              <a:t>потреб (</a:t>
            </a:r>
            <a:r>
              <a:rPr lang="ru-RU" dirty="0" err="1"/>
              <a:t>ознайомлення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чинним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дітей</a:t>
            </a:r>
            <a:r>
              <a:rPr lang="ru-RU" dirty="0"/>
              <a:t> з ООП;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адаптацій</a:t>
            </a:r>
            <a:r>
              <a:rPr lang="ru-RU" dirty="0"/>
              <a:t> і </a:t>
            </a:r>
            <a:r>
              <a:rPr lang="ru-RU" dirty="0" err="1"/>
              <a:t>модифікацій</a:t>
            </a:r>
            <a:r>
              <a:rPr lang="ru-RU" dirty="0"/>
              <a:t> в</a:t>
            </a:r>
            <a:br>
              <a:rPr lang="ru-RU" dirty="0"/>
            </a:br>
            <a:r>
              <a:rPr lang="ru-RU" dirty="0" err="1"/>
              <a:t>освітньому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;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Крок</a:t>
            </a:r>
            <a:r>
              <a:rPr lang="ru-RU" b="1" dirty="0" smtClean="0"/>
              <a:t> </a:t>
            </a:r>
            <a:r>
              <a:rPr lang="ru-RU" b="1" dirty="0"/>
              <a:t>4</a:t>
            </a:r>
            <a:br>
              <a:rPr lang="ru-RU" b="1" dirty="0"/>
            </a:br>
            <a:r>
              <a:rPr lang="ru-RU" b="1" i="1" dirty="0" err="1"/>
              <a:t>Просвітницька</a:t>
            </a:r>
            <a:r>
              <a:rPr lang="ru-RU" b="1" i="1" dirty="0"/>
              <a:t> </a:t>
            </a:r>
            <a:r>
              <a:rPr lang="ru-RU" b="1" i="1" dirty="0" err="1"/>
              <a:t>діяльність</a:t>
            </a:r>
            <a:r>
              <a:rPr lang="ru-RU" b="1" i="1" dirty="0"/>
              <a:t> </a:t>
            </a:r>
            <a:r>
              <a:rPr lang="ru-RU" dirty="0"/>
              <a:t>яка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по-</a:t>
            </a:r>
            <a:br>
              <a:rPr lang="ru-RU" dirty="0"/>
            </a:br>
            <a:r>
              <a:rPr lang="ru-RU" dirty="0" err="1"/>
              <a:t>рушенню</a:t>
            </a:r>
            <a:r>
              <a:rPr lang="ru-RU" dirty="0"/>
              <a:t> права </a:t>
            </a:r>
            <a:r>
              <a:rPr lang="ru-RU" dirty="0" err="1"/>
              <a:t>дитини</a:t>
            </a:r>
            <a:r>
              <a:rPr lang="ru-RU" dirty="0"/>
              <a:t> з ООП на </a:t>
            </a:r>
            <a:r>
              <a:rPr lang="ru-RU" dirty="0" err="1"/>
              <a:t>освіту</a:t>
            </a:r>
            <a:r>
              <a:rPr lang="ru-RU" dirty="0"/>
              <a:t>,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психотравмуючих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факторів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2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669" y="2636912"/>
            <a:ext cx="9829800" cy="1082674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sz="2700" b="1" dirty="0" smtClean="0"/>
              <a:t>Індивідуальний </a:t>
            </a:r>
            <a:r>
              <a:rPr lang="uk-UA" sz="2700" b="1" dirty="0"/>
              <a:t>навчальний план </a:t>
            </a:r>
            <a:r>
              <a:rPr lang="uk-UA" sz="2700" dirty="0"/>
              <a:t>визначає перелік навчальних предметів, послідовність їх вивчення, кількість годин, що відводяться на вивчення кожного предмета, і тижневу кількість годин</a:t>
            </a:r>
            <a:r>
              <a:rPr lang="uk-UA" sz="2700" dirty="0" smtClean="0"/>
              <a:t>;</a:t>
            </a:r>
            <a:br>
              <a:rPr lang="uk-UA" sz="2700" dirty="0" smtClean="0"/>
            </a:br>
            <a:r>
              <a:rPr lang="uk-UA" sz="2700" b="1" dirty="0"/>
              <a:t>індивідуальний навчальний план </a:t>
            </a:r>
            <a:r>
              <a:rPr lang="uk-UA" sz="2700" dirty="0"/>
              <a:t>- документ, що визначає послідовність, форму і темп засвоєння здобувачем освіти освітніх компонентів освітньої програми з метою реалізації його індивідуальної освітньої траєкторії та розробляється закладом освіти у взаємодії із здобувачем освіти за наявності необхідних для цього ресурсів.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59669" y="3176336"/>
            <a:ext cx="9144000" cy="3474720"/>
          </a:xfrm>
        </p:spPr>
        <p:txBody>
          <a:bodyPr>
            <a:normAutofit/>
          </a:bodyPr>
          <a:lstStyle/>
          <a:p>
            <a:pPr lvl="0"/>
            <a:r>
              <a:rPr lang="uk-UA" sz="2400" b="1" dirty="0" smtClean="0"/>
              <a:t>Індивідуальна </a:t>
            </a:r>
            <a:r>
              <a:rPr lang="uk-UA" sz="2400" b="1" dirty="0"/>
              <a:t>навчальна програма</a:t>
            </a:r>
            <a:r>
              <a:rPr lang="uk-UA" sz="2400" dirty="0"/>
              <a:t> – це </a:t>
            </a:r>
            <a:r>
              <a:rPr lang="uk-UA" sz="2400" dirty="0" smtClean="0"/>
              <a:t>документ (частина ІПР), </a:t>
            </a:r>
            <a:r>
              <a:rPr lang="uk-UA" sz="2400" dirty="0"/>
              <a:t>що визначає зміст навчання (компетенції, знання, навички та вміння, яких повинен набути учень в навчальному процесі, а також навчальні досягнення учнів, педагогічні технології навчання та, в разі потреби необхідні адаптації або модифікації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67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ленькі друзі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9_TF03896101" id="{C4DA0870-A0D1-4BF8-B6D1-AD5F9B4E3110}" vid="{FF5F4150-BFCD-4E8B-ACC9-EDFED1B11085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Освітня презентація зі школярами, альбомна (широкоформатна)</Template>
  <TotalTime>185</TotalTime>
  <Words>763</Words>
  <Application>Microsoft Office PowerPoint</Application>
  <PresentationFormat>Широкоэкранный</PresentationFormat>
  <Paragraphs>89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Маленькі друзі 16x9</vt:lpstr>
      <vt:lpstr>ЗАГАЛЬНІ РЕКОМЕНДАЦІЇ ЩОДО НАВЧАННЯ І РОЗВИТКУ ДІТЕЙ З ОСОБЛИВИМИ ОСВІТНІМИ ПОТРЕБАМИ</vt:lpstr>
      <vt:lpstr>     Інклюзивно-ресурсний центр ВИЗНАЧЕННЯ ОСОБЛИВИХ ПОТРЕБ ДИТИНИ (КОМПЛЕКСНА ОЦІНКА РОЗВИТКУ ДИТИНИ) РЕКОМЕНДАЦІЇ ЩОДО ОРГАНІЗАЦІЇ ІНКЛЮЗИВНОГО НАВЧАННЯ</vt:lpstr>
      <vt:lpstr>Презентация PowerPoint</vt:lpstr>
      <vt:lpstr>ЗАВДАННЯ КОМАНДИ СУПРОВОДУ (КС)</vt:lpstr>
      <vt:lpstr>ЗАВДАННЯ КОМАНДИ СУПРОВОДУ (КС) </vt:lpstr>
      <vt:lpstr>АЛГОРИТМ ПРОФЕСІЙНОЇ ВЗАЄМОДІЇ ФАХІВЦІВ ІРЦ І КС</vt:lpstr>
      <vt:lpstr>АЛГОРИТМ ПРОФЕСІЙНОЇ ВЗАЄМОДІЇ ФАХІВЦІВ ІРЦ І КС</vt:lpstr>
      <vt:lpstr>АЛГОРИТМ ПРОФЕСІЙНОЇ ВЗАЄМОДІЇ ФАХІВЦІВ ІРЦ І КС</vt:lpstr>
      <vt:lpstr>    Індивідуальний навчальний план визначає перелік навчальних предметів, послідовність їх вивчення, кількість годин, що відводяться на вивчення кожного предмета, і тижневу кількість годин; індивідуальний навчальний план - документ, що визначає послідовність, форму і темп засвоєння здобувачем освіти освітніх компонентів освітньої програми з метою реалізації його індивідуальної освітньої траєкторії та розробляється закладом освіти у взаємодії із здобувачем освіти за наявності необхідних для цього ресурсів.  </vt:lpstr>
      <vt:lpstr>Індивідуальна навчальна програма</vt:lpstr>
      <vt:lpstr>Індивідуальна навчальна програма. Приклад</vt:lpstr>
      <vt:lpstr>Індивідуальна навчальна програма. Приклад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Users</dc:creator>
  <cp:keywords/>
  <cp:lastModifiedBy>Пользователь Windows</cp:lastModifiedBy>
  <cp:revision>17</cp:revision>
  <cp:lastPrinted>2018-10-23T08:56:18Z</cp:lastPrinted>
  <dcterms:created xsi:type="dcterms:W3CDTF">2018-10-22T13:26:01Z</dcterms:created>
  <dcterms:modified xsi:type="dcterms:W3CDTF">2023-03-14T07:53:28Z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